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57" r:id="rId3"/>
    <p:sldId id="258" r:id="rId4"/>
    <p:sldId id="259" r:id="rId5"/>
    <p:sldId id="300" r:id="rId6"/>
    <p:sldId id="287" r:id="rId7"/>
    <p:sldId id="288" r:id="rId8"/>
    <p:sldId id="289" r:id="rId9"/>
    <p:sldId id="273" r:id="rId10"/>
    <p:sldId id="292" r:id="rId11"/>
    <p:sldId id="281" r:id="rId12"/>
    <p:sldId id="274" r:id="rId13"/>
    <p:sldId id="298" r:id="rId14"/>
    <p:sldId id="295" r:id="rId15"/>
    <p:sldId id="301" r:id="rId16"/>
    <p:sldId id="271" r:id="rId17"/>
    <p:sldId id="285" r:id="rId18"/>
    <p:sldId id="264" r:id="rId19"/>
    <p:sldId id="297" r:id="rId20"/>
    <p:sldId id="270" r:id="rId21"/>
    <p:sldId id="282" r:id="rId22"/>
    <p:sldId id="280" r:id="rId23"/>
    <p:sldId id="268" r:id="rId24"/>
    <p:sldId id="28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06"/>
    <p:restoredTop sz="77914"/>
  </p:normalViewPr>
  <p:slideViewPr>
    <p:cSldViewPr snapToGrid="0">
      <p:cViewPr varScale="1">
        <p:scale>
          <a:sx n="76" d="100"/>
          <a:sy n="76" d="100"/>
        </p:scale>
        <p:origin x="224" y="9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FBBA0F-F8BB-AE48-BF1C-8F05F6A21EF3}" type="datetimeFigureOut">
              <a:rPr lang="en-US" smtClean="0"/>
              <a:t>2/4/24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D6374-4C48-7148-911A-ADC69016F51A}" type="slidenum">
              <a:rPr lang="en-US" smtClean="0"/>
              <a:t>‹#›</a:t>
            </a:fld>
            <a:endParaRPr lang="en-US"/>
          </a:p>
        </p:txBody>
      </p:sp>
    </p:spTree>
    <p:extLst>
      <p:ext uri="{BB962C8B-B14F-4D97-AF65-F5344CB8AC3E}">
        <p14:creationId xmlns:p14="http://schemas.microsoft.com/office/powerpoint/2010/main" val="4164337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first Three- Month Report from the Tax Fairness Committee to the Lancaster Select Board. It will cover the period of October 25, 2023 to January 24, 2024. The Power Point presentation was presented to the Select Board on February 5, 2024. It is accompanied by a “ Report Overview”. Together, the two </a:t>
            </a:r>
            <a:r>
              <a:rPr lang="en-US"/>
              <a:t>documents consititute </a:t>
            </a:r>
            <a:r>
              <a:rPr lang="en-US" dirty="0"/>
              <a:t>the written report to the Select Board. </a:t>
            </a:r>
          </a:p>
        </p:txBody>
      </p:sp>
      <p:sp>
        <p:nvSpPr>
          <p:cNvPr id="4" name="Slide Number Placeholder 3"/>
          <p:cNvSpPr>
            <a:spLocks noGrp="1"/>
          </p:cNvSpPr>
          <p:nvPr>
            <p:ph type="sldNum" sz="quarter" idx="5"/>
          </p:nvPr>
        </p:nvSpPr>
        <p:spPr/>
        <p:txBody>
          <a:bodyPr/>
          <a:lstStyle/>
          <a:p>
            <a:fld id="{55BD6374-4C48-7148-911A-ADC69016F51A}" type="slidenum">
              <a:rPr lang="en-US" smtClean="0"/>
              <a:t>1</a:t>
            </a:fld>
            <a:endParaRPr lang="en-US"/>
          </a:p>
        </p:txBody>
      </p:sp>
    </p:spTree>
    <p:extLst>
      <p:ext uri="{BB962C8B-B14F-4D97-AF65-F5344CB8AC3E}">
        <p14:creationId xmlns:p14="http://schemas.microsoft.com/office/powerpoint/2010/main" val="872702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BD6374-4C48-7148-911A-ADC69016F51A}" type="slidenum">
              <a:rPr lang="en-US" smtClean="0"/>
              <a:t>12</a:t>
            </a:fld>
            <a:endParaRPr lang="en-US"/>
          </a:p>
        </p:txBody>
      </p:sp>
    </p:spTree>
    <p:extLst>
      <p:ext uri="{BB962C8B-B14F-4D97-AF65-F5344CB8AC3E}">
        <p14:creationId xmlns:p14="http://schemas.microsoft.com/office/powerpoint/2010/main" val="2209742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403766-FC75-4993-3017-9F2A542A3F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26E58E5-46C1-00C0-BE59-EC0FC256C40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A3B23B-9FD5-FC48-E614-A3A1FD99D4F6}"/>
              </a:ext>
            </a:extLst>
          </p:cNvPr>
          <p:cNvSpPr>
            <a:spLocks noGrp="1"/>
          </p:cNvSpPr>
          <p:nvPr>
            <p:ph type="body" idx="1"/>
          </p:nvPr>
        </p:nvSpPr>
        <p:spPr/>
        <p:txBody>
          <a:bodyPr/>
          <a:lstStyle/>
          <a:p>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can be extremely helpful to Seniors (max $2590 in FY 2024) but is </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a. Unknown/Not well known by Seniors</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b. Not understood</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c. Often blocked </a:t>
            </a:r>
          </a:p>
          <a:p>
            <a:endParaRPr lang="en-US" sz="1200" b="1" kern="100" dirty="0">
              <a:effectLst/>
              <a:latin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High  % of Seniors could qualify and benefit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200" b="1" kern="100" dirty="0">
              <a:effectLst/>
              <a:latin typeface="Calibri" panose="020F0502020204030204" pitchFamily="34" charset="0"/>
              <a:cs typeface="Times New Roman" panose="02020603050405020304" pitchFamily="18" charset="0"/>
            </a:endParaRPr>
          </a:p>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 Joint </a:t>
            </a:r>
            <a:r>
              <a:rPr lang="en-US" sz="12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COA/HHS/TFC Edu</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./application preparation team</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2. MOST IMPORTANT STEP WE CAN TAKE NOW ( GREATEST $ BENEFIT, BROADEST ELIGIBILITY, QUICKLY AVAILABLE, URGENCY ( BY 4/14 FOR 2020 $1150)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3. Request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3A.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$15k Supplemental for 2024 to help file  CB </a:t>
            </a:r>
            <a:r>
              <a:rPr lang="en-US" sz="1200" kern="100" dirty="0" err="1">
                <a:effectLst/>
                <a:latin typeface="Calibri" panose="020F0502020204030204" pitchFamily="34" charset="0"/>
                <a:ea typeface="Calibri" panose="020F0502020204030204" pitchFamily="34" charset="0"/>
                <a:cs typeface="Times New Roman" panose="02020603050405020304" pitchFamily="18" charset="0"/>
              </a:rPr>
              <a:t>Appln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3B. $15k in FY25 to help Seniors file State/CB </a:t>
            </a:r>
            <a:r>
              <a:rPr lang="en-US" sz="1200" kern="100" dirty="0" err="1">
                <a:effectLst/>
                <a:latin typeface="Calibri" panose="020F0502020204030204" pitchFamily="34" charset="0"/>
                <a:ea typeface="Calibri" panose="020F0502020204030204" pitchFamily="34" charset="0"/>
                <a:cs typeface="Times New Roman" panose="02020603050405020304" pitchFamily="18" charset="0"/>
              </a:rPr>
              <a:t>Applns</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E2D8A01-EF5D-EAD3-66F4-79EB54AE08AF}"/>
              </a:ext>
            </a:extLst>
          </p:cNvPr>
          <p:cNvSpPr>
            <a:spLocks noGrp="1"/>
          </p:cNvSpPr>
          <p:nvPr>
            <p:ph type="sldNum" sz="quarter" idx="5"/>
          </p:nvPr>
        </p:nvSpPr>
        <p:spPr/>
        <p:txBody>
          <a:bodyPr/>
          <a:lstStyle/>
          <a:p>
            <a:fld id="{55BD6374-4C48-7148-911A-ADC69016F51A}" type="slidenum">
              <a:rPr lang="en-US" smtClean="0"/>
              <a:t>14</a:t>
            </a:fld>
            <a:endParaRPr lang="en-US"/>
          </a:p>
        </p:txBody>
      </p:sp>
    </p:spTree>
    <p:extLst>
      <p:ext uri="{BB962C8B-B14F-4D97-AF65-F5344CB8AC3E}">
        <p14:creationId xmlns:p14="http://schemas.microsoft.com/office/powerpoint/2010/main" val="86231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403766-FC75-4993-3017-9F2A542A3F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26E58E5-46C1-00C0-BE59-EC0FC256C40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A3B23B-9FD5-FC48-E614-A3A1FD99D4F6}"/>
              </a:ext>
            </a:extLst>
          </p:cNvPr>
          <p:cNvSpPr>
            <a:spLocks noGrp="1"/>
          </p:cNvSpPr>
          <p:nvPr>
            <p:ph type="body" idx="1"/>
          </p:nvPr>
        </p:nvSpPr>
        <p:spPr/>
        <p:txBody>
          <a:bodyPr/>
          <a:lstStyle/>
          <a:p>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can be extremely helpful to Seniors (max $2590 in FY 2024) but is </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a. Unknown/Not well known by Seniors</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b. Not understood</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c. Often blocked </a:t>
            </a:r>
          </a:p>
          <a:p>
            <a:endParaRPr lang="en-US" sz="1200" b="1" kern="100" dirty="0">
              <a:effectLst/>
              <a:latin typeface="Calibri" panose="020F0502020204030204" pitchFamily="34" charset="0"/>
              <a:cs typeface="Times New Roman" panose="02020603050405020304" pitchFamily="18" charset="0"/>
            </a:endParaRP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High  % of Seniors could qualify and benefit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200" b="1" kern="100" dirty="0">
              <a:effectLst/>
              <a:latin typeface="Calibri" panose="020F0502020204030204" pitchFamily="34" charset="0"/>
              <a:cs typeface="Times New Roman" panose="02020603050405020304" pitchFamily="18" charset="0"/>
            </a:endParaRPr>
          </a:p>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1. Joint </a:t>
            </a:r>
            <a:r>
              <a:rPr lang="en-US" sz="12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COA/HHS/TFC Edu</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./application preparation team</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2. MOST IMPORTANT STEP WE CAN TAKE NOW ( GREATEST $ BENEFIT, BROADEST ELIGIBILITY, QUICKLY AVAILABLE, URGENCY ( BY 4/14 FOR 2020 $1150)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3. Request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3A.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$15k Supplemental for 2024 to help file  CB </a:t>
            </a:r>
            <a:r>
              <a:rPr lang="en-US" sz="1200" kern="100" dirty="0" err="1">
                <a:effectLst/>
                <a:latin typeface="Calibri" panose="020F0502020204030204" pitchFamily="34" charset="0"/>
                <a:ea typeface="Calibri" panose="020F0502020204030204" pitchFamily="34" charset="0"/>
                <a:cs typeface="Times New Roman" panose="02020603050405020304" pitchFamily="18" charset="0"/>
              </a:rPr>
              <a:t>Appln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3B. $15k in FY25 to help Seniors file State/CB </a:t>
            </a:r>
            <a:r>
              <a:rPr lang="en-US" sz="1200" kern="100" dirty="0" err="1">
                <a:effectLst/>
                <a:latin typeface="Calibri" panose="020F0502020204030204" pitchFamily="34" charset="0"/>
                <a:ea typeface="Calibri" panose="020F0502020204030204" pitchFamily="34" charset="0"/>
                <a:cs typeface="Times New Roman" panose="02020603050405020304" pitchFamily="18" charset="0"/>
              </a:rPr>
              <a:t>Applns</a:t>
            </a:r>
            <a:r>
              <a:rPr lang="en-US" sz="12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E2D8A01-EF5D-EAD3-66F4-79EB54AE08AF}"/>
              </a:ext>
            </a:extLst>
          </p:cNvPr>
          <p:cNvSpPr>
            <a:spLocks noGrp="1"/>
          </p:cNvSpPr>
          <p:nvPr>
            <p:ph type="sldNum" sz="quarter" idx="5"/>
          </p:nvPr>
        </p:nvSpPr>
        <p:spPr/>
        <p:txBody>
          <a:bodyPr/>
          <a:lstStyle/>
          <a:p>
            <a:fld id="{55BD6374-4C48-7148-911A-ADC69016F51A}" type="slidenum">
              <a:rPr lang="en-US" smtClean="0"/>
              <a:t>15</a:t>
            </a:fld>
            <a:endParaRPr lang="en-US"/>
          </a:p>
        </p:txBody>
      </p:sp>
    </p:spTree>
    <p:extLst>
      <p:ext uri="{BB962C8B-B14F-4D97-AF65-F5344CB8AC3E}">
        <p14:creationId xmlns:p14="http://schemas.microsoft.com/office/powerpoint/2010/main" val="3542300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BD6374-4C48-7148-911A-ADC69016F51A}" type="slidenum">
              <a:rPr lang="en-US" smtClean="0"/>
              <a:t>18</a:t>
            </a:fld>
            <a:endParaRPr lang="en-US"/>
          </a:p>
        </p:txBody>
      </p:sp>
    </p:spTree>
    <p:extLst>
      <p:ext uri="{BB962C8B-B14F-4D97-AF65-F5344CB8AC3E}">
        <p14:creationId xmlns:p14="http://schemas.microsoft.com/office/powerpoint/2010/main" val="609162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BF044A-B95E-DD27-F2A8-557E13AECE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58B5A9D-C8E4-601E-ACEE-9B9DF73B60B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C2BCA3-F757-1420-AB13-1AD3962843AC}"/>
              </a:ext>
            </a:extLst>
          </p:cNvPr>
          <p:cNvSpPr>
            <a:spLocks noGrp="1"/>
          </p:cNvSpPr>
          <p:nvPr>
            <p:ph type="body" idx="1"/>
          </p:nvPr>
        </p:nvSpPr>
        <p:spPr/>
        <p:txBody>
          <a:bodyPr/>
          <a:lstStyle/>
          <a:p>
            <a:pPr marL="914400" lvl="2">
              <a:spcBef>
                <a:spcPts val="0"/>
              </a:spcBef>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Do all we can to get volunteer/free aid for Seniors to file CB/State taxes</a:t>
            </a:r>
          </a:p>
        </p:txBody>
      </p:sp>
      <p:sp>
        <p:nvSpPr>
          <p:cNvPr id="4" name="Slide Number Placeholder 3">
            <a:extLst>
              <a:ext uri="{FF2B5EF4-FFF2-40B4-BE49-F238E27FC236}">
                <a16:creationId xmlns:a16="http://schemas.microsoft.com/office/drawing/2014/main" id="{88EAAC7D-0643-0011-D01F-8DC77A5F2BCC}"/>
              </a:ext>
            </a:extLst>
          </p:cNvPr>
          <p:cNvSpPr>
            <a:spLocks noGrp="1"/>
          </p:cNvSpPr>
          <p:nvPr>
            <p:ph type="sldNum" sz="quarter" idx="5"/>
          </p:nvPr>
        </p:nvSpPr>
        <p:spPr/>
        <p:txBody>
          <a:bodyPr/>
          <a:lstStyle/>
          <a:p>
            <a:fld id="{55BD6374-4C48-7148-911A-ADC69016F51A}" type="slidenum">
              <a:rPr lang="en-US" smtClean="0"/>
              <a:t>19</a:t>
            </a:fld>
            <a:endParaRPr lang="en-US"/>
          </a:p>
        </p:txBody>
      </p:sp>
    </p:spTree>
    <p:extLst>
      <p:ext uri="{BB962C8B-B14F-4D97-AF65-F5344CB8AC3E}">
        <p14:creationId xmlns:p14="http://schemas.microsoft.com/office/powerpoint/2010/main" val="878773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BD6374-4C48-7148-911A-ADC69016F51A}" type="slidenum">
              <a:rPr lang="en-US" smtClean="0"/>
              <a:t>20</a:t>
            </a:fld>
            <a:endParaRPr lang="en-US"/>
          </a:p>
        </p:txBody>
      </p:sp>
    </p:spTree>
    <p:extLst>
      <p:ext uri="{BB962C8B-B14F-4D97-AF65-F5344CB8AC3E}">
        <p14:creationId xmlns:p14="http://schemas.microsoft.com/office/powerpoint/2010/main" val="2201603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BD6374-4C48-7148-911A-ADC69016F51A}" type="slidenum">
              <a:rPr lang="en-US" smtClean="0"/>
              <a:t>22</a:t>
            </a:fld>
            <a:endParaRPr lang="en-US"/>
          </a:p>
        </p:txBody>
      </p:sp>
    </p:spTree>
    <p:extLst>
      <p:ext uri="{BB962C8B-B14F-4D97-AF65-F5344CB8AC3E}">
        <p14:creationId xmlns:p14="http://schemas.microsoft.com/office/powerpoint/2010/main" val="1294209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BD6374-4C48-7148-911A-ADC69016F51A}" type="slidenum">
              <a:rPr lang="en-US" smtClean="0"/>
              <a:t>24</a:t>
            </a:fld>
            <a:endParaRPr lang="en-US"/>
          </a:p>
        </p:txBody>
      </p:sp>
    </p:spTree>
    <p:extLst>
      <p:ext uri="{BB962C8B-B14F-4D97-AF65-F5344CB8AC3E}">
        <p14:creationId xmlns:p14="http://schemas.microsoft.com/office/powerpoint/2010/main" val="921783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Outline of the report is as follows: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1. </a:t>
            </a: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Mission Statement Review, Background, and Late-Breaking News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2. Research, Investigations, and Determinations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3. Near Term Proposal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4. Summary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5BD6374-4C48-7148-911A-ADC69016F51A}" type="slidenum">
              <a:rPr lang="en-US" smtClean="0"/>
              <a:t>2</a:t>
            </a:fld>
            <a:endParaRPr lang="en-US"/>
          </a:p>
        </p:txBody>
      </p:sp>
    </p:spTree>
    <p:extLst>
      <p:ext uri="{BB962C8B-B14F-4D97-AF65-F5344CB8AC3E}">
        <p14:creationId xmlns:p14="http://schemas.microsoft.com/office/powerpoint/2010/main" val="2755320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Mission Statement Review</a:t>
            </a:r>
          </a:p>
          <a:p>
            <a:r>
              <a:rPr lang="en-US" dirty="0"/>
              <a:t>        The TFC was authorized by the May 2023 Lancaster Annual Town Meeting with a positive vote on Warrant Article 16 sponsored by the Select Board as follows:</a:t>
            </a:r>
          </a:p>
          <a:p>
            <a:pPr marL="228600" marR="0" lvl="0" indent="-228600">
              <a:spcBef>
                <a:spcPts val="0"/>
              </a:spcBef>
              <a:spcAft>
                <a:spcPts val="0"/>
              </a:spcAft>
              <a:buFont typeface="+mj-lt"/>
              <a:buAutoNum type="arabicPeriod"/>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“To see if the Town will vote to direct the Select Board to create an Ad Hoc Committee entitled the Tax Fairness Committee, duly appointed by the Select Board, to</a:t>
            </a:r>
          </a:p>
          <a:p>
            <a:pPr lvl="1">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consider and review </a:t>
            </a:r>
          </a:p>
          <a:p>
            <a:pPr marL="914400" lvl="2" indent="0">
              <a:spcBef>
                <a:spcPts val="0"/>
              </a:spcBef>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the fair allocation of property</a:t>
            </a:r>
            <a:br>
              <a:rPr lang="en-US" sz="2400" kern="100" dirty="0">
                <a:effectLst/>
                <a:latin typeface="Calibri" panose="020F0502020204030204" pitchFamily="34" charset="0"/>
                <a:ea typeface="Calibri" panose="020F0502020204030204" pitchFamily="34" charset="0"/>
                <a:cs typeface="Times New Roman" panose="02020603050405020304" pitchFamily="18" charset="0"/>
              </a:rPr>
            </a:b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tax burdens in Lancaster, and </a:t>
            </a:r>
          </a:p>
          <a:p>
            <a:pPr marL="914400" lvl="2" indent="0">
              <a:spcBef>
                <a:spcPts val="0"/>
              </a:spcBef>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(b) the impacts of Lancaster’s property taxes with respect to those residents</a:t>
            </a:r>
            <a:br>
              <a:rPr lang="en-US" sz="2400" kern="100" dirty="0">
                <a:effectLst/>
                <a:latin typeface="Calibri" panose="020F0502020204030204" pitchFamily="34" charset="0"/>
                <a:ea typeface="Calibri" panose="020F0502020204030204" pitchFamily="34" charset="0"/>
                <a:cs typeface="Times New Roman" panose="02020603050405020304" pitchFamily="18" charset="0"/>
              </a:rPr>
            </a:b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and persons over the age of 65, and </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457200" lvl="1" indent="0">
              <a:spcBef>
                <a:spcPts val="0"/>
              </a:spcBef>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2. explore the creation of a Senior Means-Tested Property Tax</a:t>
            </a:r>
            <a:br>
              <a:rPr lang="en-US" sz="2400" kern="100" dirty="0">
                <a:effectLst/>
                <a:latin typeface="Calibri" panose="020F0502020204030204" pitchFamily="34" charset="0"/>
                <a:ea typeface="Calibri" panose="020F0502020204030204" pitchFamily="34" charset="0"/>
                <a:cs typeface="Times New Roman" panose="02020603050405020304" pitchFamily="18" charset="0"/>
              </a:rPr>
            </a:b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Exemption program; or any other action relative thereto.”</a:t>
            </a:r>
          </a:p>
          <a:p>
            <a:pPr marL="0" lvl="0" indent="0">
              <a:spcBef>
                <a:spcPts val="0"/>
              </a:spcBef>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2. After some review of the Warrant Article and the May 15 2023 Select Board, meeting, the Committee confirmed that there were two aspects to the Mission:</a:t>
            </a:r>
          </a:p>
          <a:p>
            <a:pPr marL="1143000" marR="0" lvl="2" indent="-228600">
              <a:spcBef>
                <a:spcPts val="0"/>
              </a:spcBef>
              <a:spcAft>
                <a:spcPts val="0"/>
              </a:spcAft>
              <a:buFont typeface="+mj-lt"/>
              <a:buAutoNum type="arabicPeriod"/>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Tax Fairness and </a:t>
            </a:r>
          </a:p>
          <a:p>
            <a:pPr marL="1143000" marR="0" lvl="2" indent="-228600">
              <a:spcBef>
                <a:spcPts val="0"/>
              </a:spcBef>
              <a:spcAft>
                <a:spcPts val="0"/>
              </a:spcAft>
              <a:buFont typeface="+mj-lt"/>
              <a:buAutoNum type="arabicPeriod"/>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Senior Means-Tested Exemption (SME)*  exploration</a:t>
            </a:r>
          </a:p>
          <a:p>
            <a:pPr marL="342900" marR="0" lvl="0" indent="-342900">
              <a:spcBef>
                <a:spcPts val="0"/>
              </a:spcBef>
              <a:spcAft>
                <a:spcPts val="0"/>
              </a:spcAft>
              <a:buFont typeface="Arial" panose="020B0604020202020204" pitchFamily="34" charset="0"/>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Explanation of SME will be provided in following pages. </a:t>
            </a:r>
          </a:p>
          <a:p>
            <a:pPr marL="1371600" lvl="3" indent="0">
              <a:spcBef>
                <a:spcPts val="0"/>
              </a:spcBef>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1371600" lvl="3" indent="0">
              <a:spcBef>
                <a:spcPts val="0"/>
              </a:spcBef>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dirty="0"/>
          </a:p>
        </p:txBody>
      </p:sp>
      <p:sp>
        <p:nvSpPr>
          <p:cNvPr id="4" name="Slide Number Placeholder 3"/>
          <p:cNvSpPr>
            <a:spLocks noGrp="1"/>
          </p:cNvSpPr>
          <p:nvPr>
            <p:ph type="sldNum" sz="quarter" idx="5"/>
          </p:nvPr>
        </p:nvSpPr>
        <p:spPr/>
        <p:txBody>
          <a:bodyPr/>
          <a:lstStyle/>
          <a:p>
            <a:fld id="{55BD6374-4C48-7148-911A-ADC69016F51A}" type="slidenum">
              <a:rPr lang="en-US" smtClean="0"/>
              <a:t>3</a:t>
            </a:fld>
            <a:endParaRPr lang="en-US"/>
          </a:p>
        </p:txBody>
      </p:sp>
    </p:spTree>
    <p:extLst>
      <p:ext uri="{BB962C8B-B14F-4D97-AF65-F5344CB8AC3E}">
        <p14:creationId xmlns:p14="http://schemas.microsoft.com/office/powerpoint/2010/main" val="4208606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Committee members were appointed and the Committee held its first meeting on October 25, 2023. </a:t>
            </a:r>
          </a:p>
          <a:p>
            <a:r>
              <a:rPr lang="en-US" dirty="0"/>
              <a:t>The main problem statement the Committee used to guide its work regarding the Senior Means-Tested Exemption was </a:t>
            </a:r>
          </a:p>
          <a:p>
            <a:pPr marL="1543050" lvl="3" indent="-171450">
              <a:buFont typeface="Arial" panose="020B0604020202020204" pitchFamily="34" charset="0"/>
              <a:buChar char="•"/>
            </a:pPr>
            <a:r>
              <a:rPr lang="en-US" dirty="0"/>
              <a:t>To help keep Seniors from moving out of town due to increased taxes.</a:t>
            </a:r>
          </a:p>
          <a:p>
            <a:pPr marL="0" lvl="0" indent="0">
              <a:buFontTx/>
              <a:buNone/>
            </a:pPr>
            <a:r>
              <a:rPr lang="en-US" dirty="0"/>
              <a:t>Because of </a:t>
            </a:r>
          </a:p>
          <a:p>
            <a:pPr marL="1428750" lvl="2" indent="-514350">
              <a:spcBef>
                <a:spcPts val="0"/>
              </a:spcBef>
              <a:buFont typeface="+mj-lt"/>
              <a:buAutoNum type="arabicPeriod"/>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SME implementation timeline (~ 2+ years at best)</a:t>
            </a:r>
          </a:p>
          <a:p>
            <a:pPr marL="1428750" lvl="2" indent="-514350">
              <a:spcBef>
                <a:spcPts val="0"/>
              </a:spcBef>
              <a:buFont typeface="+mj-lt"/>
              <a:buAutoNum type="arabicPeriod"/>
            </a:pPr>
            <a:r>
              <a:rPr lang="en-US" sz="2800" kern="100" dirty="0">
                <a:latin typeface="Calibri" panose="020F0502020204030204" pitchFamily="34" charset="0"/>
                <a:ea typeface="Calibri" panose="020F0502020204030204" pitchFamily="34" charset="0"/>
                <a:cs typeface="Times New Roman" panose="02020603050405020304" pitchFamily="18" charset="0"/>
              </a:rPr>
              <a:t>U</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rgency due to recent and projected tax increases, </a:t>
            </a:r>
          </a:p>
          <a:p>
            <a:pPr marL="1428750" lvl="2" indent="-514350">
              <a:spcBef>
                <a:spcPts val="0"/>
              </a:spcBef>
              <a:buFont typeface="+mj-lt"/>
              <a:buAutoNum type="arabicPeriod"/>
            </a:pPr>
            <a:r>
              <a:rPr lang="en-US" sz="2800" kern="100" dirty="0">
                <a:latin typeface="Calibri" panose="020F0502020204030204" pitchFamily="34" charset="0"/>
                <a:ea typeface="Calibri" panose="020F0502020204030204" pitchFamily="34" charset="0"/>
                <a:cs typeface="Times New Roman" panose="02020603050405020304" pitchFamily="18" charset="0"/>
              </a:rPr>
              <a:t>SME implementation requires multiple affirmative town votes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1428750" lvl="2" indent="-514350">
              <a:spcBef>
                <a:spcPts val="0"/>
              </a:spcBef>
              <a:buFont typeface="+mj-lt"/>
              <a:buAutoNum type="arabicPeriod"/>
            </a:pPr>
            <a:r>
              <a:rPr lang="en-US" sz="2800" kern="100" dirty="0">
                <a:latin typeface="Calibri" panose="020F0502020204030204" pitchFamily="34" charset="0"/>
                <a:ea typeface="Calibri" panose="020F0502020204030204" pitchFamily="34" charset="0"/>
                <a:cs typeface="Times New Roman" panose="02020603050405020304" pitchFamily="18" charset="0"/>
              </a:rPr>
              <a:t>Upcoming ATM, 5/24, </a:t>
            </a:r>
          </a:p>
          <a:p>
            <a:pPr marL="1428750" lvl="2" indent="-514350">
              <a:spcBef>
                <a:spcPts val="0"/>
              </a:spcBef>
              <a:buFont typeface="+mj-lt"/>
              <a:buAutoNum type="arabicPeriod"/>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The Committee</a:t>
            </a:r>
          </a:p>
          <a:p>
            <a:pPr marL="1885950" lvl="3" indent="-514350">
              <a:spcBef>
                <a:spcPts val="0"/>
              </a:spcBef>
              <a:buFont typeface="+mj-lt"/>
              <a:buAutoNum type="arabicPeriod"/>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Prioritized SME investigation over Tax Fairness to see </a:t>
            </a:r>
            <a:r>
              <a:rPr lang="en-US" sz="2600" kern="100" dirty="0">
                <a:latin typeface="Calibri" panose="020F0502020204030204" pitchFamily="34" charset="0"/>
                <a:ea typeface="Calibri" panose="020F0502020204030204" pitchFamily="34" charset="0"/>
                <a:cs typeface="Times New Roman" panose="02020603050405020304" pitchFamily="18" charset="0"/>
              </a:rPr>
              <a:t>if we could develop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a well-thought-through and supported SME proposal by 5/24 ATM; </a:t>
            </a:r>
          </a:p>
          <a:p>
            <a:pPr marL="1885950" lvl="3" indent="-514350">
              <a:spcBef>
                <a:spcPts val="0"/>
              </a:spcBef>
              <a:buFont typeface="+mj-lt"/>
              <a:buAutoNum type="arabicPeriod"/>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Doing SME right/well was </a:t>
            </a:r>
            <a:r>
              <a:rPr lang="en-US" sz="2600" kern="100" dirty="0">
                <a:latin typeface="Calibri" panose="020F0502020204030204" pitchFamily="34" charset="0"/>
                <a:ea typeface="Calibri" panose="020F0502020204030204" pitchFamily="34" charset="0"/>
                <a:cs typeface="Times New Roman" panose="02020603050405020304" pitchFamily="18" charset="0"/>
              </a:rPr>
              <a:t>always</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the top priority. </a:t>
            </a:r>
          </a:p>
          <a:p>
            <a:pPr marL="0" lvl="0" indent="0">
              <a:spcBef>
                <a:spcPts val="0"/>
              </a:spcBef>
              <a:buFont typeface="+mj-lt"/>
              <a:buNone/>
            </a:pP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spcBef>
                <a:spcPts val="0"/>
              </a:spcBef>
              <a:buFont typeface="+mj-l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Very late in these 3 months, On January 19, 2024, the newly elected Massachusetts Governor made a proposal to the MA Legislature for several tax changes. Among these was a very general outline to “make it easier for Towns to propose and implement SME Programs”. There were very few details about this. This intention by the Governor made if very unclear how the Committee could proceed to develop an SME Proposal until the Legislature’s response/detailed implementation guidelines were published. Thus, the Committee has set </a:t>
            </a:r>
          </a:p>
        </p:txBody>
      </p:sp>
      <p:sp>
        <p:nvSpPr>
          <p:cNvPr id="4" name="Slide Number Placeholder 3"/>
          <p:cNvSpPr>
            <a:spLocks noGrp="1"/>
          </p:cNvSpPr>
          <p:nvPr>
            <p:ph type="sldNum" sz="quarter" idx="5"/>
          </p:nvPr>
        </p:nvSpPr>
        <p:spPr/>
        <p:txBody>
          <a:bodyPr/>
          <a:lstStyle/>
          <a:p>
            <a:fld id="{55BD6374-4C48-7148-911A-ADC69016F51A}" type="slidenum">
              <a:rPr lang="en-US" smtClean="0"/>
              <a:t>4</a:t>
            </a:fld>
            <a:endParaRPr lang="en-US"/>
          </a:p>
        </p:txBody>
      </p:sp>
    </p:spTree>
    <p:extLst>
      <p:ext uri="{BB962C8B-B14F-4D97-AF65-F5344CB8AC3E}">
        <p14:creationId xmlns:p14="http://schemas.microsoft.com/office/powerpoint/2010/main" val="871090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Broad Stokes general overview done by non-tax professionals. As </a:t>
            </a:r>
            <a:r>
              <a:rPr lang="en-US" dirty="0" err="1"/>
              <a:t>aleays</a:t>
            </a:r>
            <a:r>
              <a:rPr lang="en-US" dirty="0"/>
              <a:t>, consult qualified Tax </a:t>
            </a:r>
            <a:r>
              <a:rPr lang="en-US" dirty="0" err="1"/>
              <a:t>Professinals</a:t>
            </a:r>
            <a:r>
              <a:rPr lang="en-US" dirty="0"/>
              <a:t> for tax advice for your situation. </a:t>
            </a:r>
          </a:p>
          <a:p>
            <a:endParaRPr lang="en-US" dirty="0"/>
          </a:p>
          <a:p>
            <a:r>
              <a:rPr lang="en-US" dirty="0"/>
              <a:t>In the beginning, right after there was money, the MA DO invented taxes and tax forms</a:t>
            </a:r>
          </a:p>
          <a:p>
            <a:endParaRPr lang="en-US" dirty="0"/>
          </a:p>
          <a:p>
            <a:r>
              <a:rPr lang="en-US" dirty="0"/>
              <a:t>Some towns have given a larger exemption in their SME program and lowered the Senior Tax Payer’s Taxes to below this 10% goal.. Let’s talk about what happens when (well- meaning) towns do that.  1. Because this is beyond the MA goal of 10%, MA reduces its Tax Credit to bring to total exemption down to reach the 10% goal. So, the town pays more </a:t>
            </a:r>
            <a:r>
              <a:rPr lang="en-US" dirty="0" err="1"/>
              <a:t>mone</a:t>
            </a:r>
            <a:r>
              <a:rPr lang="en-US" dirty="0"/>
              <a:t>, the tax payers gets the same amount, but this has cost </a:t>
            </a:r>
            <a:r>
              <a:rPr lang="en-US" dirty="0" err="1"/>
              <a:t>theTown</a:t>
            </a:r>
            <a:r>
              <a:rPr lang="en-US" dirty="0"/>
              <a:t> more for more benefit to the Senior.  The FC and all </a:t>
            </a:r>
            <a:r>
              <a:rPr lang="en-US" dirty="0" err="1"/>
              <a:t>taxpayres</a:t>
            </a:r>
            <a:r>
              <a:rPr lang="en-US" dirty="0"/>
              <a:t> would say this is not good for the </a:t>
            </a:r>
            <a:r>
              <a:rPr lang="en-US" dirty="0" err="1"/>
              <a:t>twon</a:t>
            </a:r>
            <a:r>
              <a:rPr lang="en-US" dirty="0"/>
              <a:t> and doesn’t provide any </a:t>
            </a:r>
            <a:r>
              <a:rPr lang="en-US" dirty="0" err="1"/>
              <a:t>additonaly</a:t>
            </a:r>
            <a:r>
              <a:rPr lang="en-US" dirty="0"/>
              <a:t> benefit  to the </a:t>
            </a:r>
            <a:r>
              <a:rPr lang="en-US" dirty="0" err="1"/>
              <a:t>Senio</a:t>
            </a:r>
            <a:r>
              <a:rPr lang="en-US" dirty="0"/>
              <a:t> tax payer.  2. Because of some threshold effects, providing a larger  SME Town funded exemption can </a:t>
            </a:r>
            <a:r>
              <a:rPr lang="en-US" dirty="0" err="1"/>
              <a:t>actualy</a:t>
            </a:r>
            <a:r>
              <a:rPr lang="en-US" dirty="0"/>
              <a:t> eliminate all of the CD </a:t>
            </a:r>
            <a:r>
              <a:rPr lang="en-US" dirty="0" err="1"/>
              <a:t>paymnnet</a:t>
            </a:r>
            <a:r>
              <a:rPr lang="en-US" dirty="0"/>
              <a:t>, such that the town pays more, the </a:t>
            </a:r>
            <a:r>
              <a:rPr lang="en-US" dirty="0" err="1"/>
              <a:t>Seniort</a:t>
            </a:r>
            <a:r>
              <a:rPr lang="en-US" dirty="0"/>
              <a:t> Taxpayer actually gets less, and this is a </a:t>
            </a:r>
            <a:r>
              <a:rPr lang="en-US" dirty="0" err="1"/>
              <a:t>noet</a:t>
            </a:r>
            <a:r>
              <a:rPr lang="en-US" dirty="0"/>
              <a:t> loss for everyone in Lancaster ( while the stat saves some money). </a:t>
            </a:r>
            <a:r>
              <a:rPr lang="en-US" dirty="0" err="1"/>
              <a:t>Bnot</a:t>
            </a:r>
            <a:r>
              <a:rPr lang="en-US" dirty="0"/>
              <a:t> a good  approach Reduces what State will </a:t>
            </a:r>
          </a:p>
        </p:txBody>
      </p:sp>
      <p:sp>
        <p:nvSpPr>
          <p:cNvPr id="4" name="Slide Number Placeholder 3"/>
          <p:cNvSpPr>
            <a:spLocks noGrp="1"/>
          </p:cNvSpPr>
          <p:nvPr>
            <p:ph type="sldNum" sz="quarter" idx="5"/>
          </p:nvPr>
        </p:nvSpPr>
        <p:spPr/>
        <p:txBody>
          <a:bodyPr/>
          <a:lstStyle/>
          <a:p>
            <a:fld id="{55BD6374-4C48-7148-911A-ADC69016F51A}" type="slidenum">
              <a:rPr lang="en-US" smtClean="0"/>
              <a:t>5</a:t>
            </a:fld>
            <a:endParaRPr lang="en-US"/>
          </a:p>
        </p:txBody>
      </p:sp>
    </p:spTree>
    <p:extLst>
      <p:ext uri="{BB962C8B-B14F-4D97-AF65-F5344CB8AC3E}">
        <p14:creationId xmlns:p14="http://schemas.microsoft.com/office/powerpoint/2010/main" val="3734381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BD6374-4C48-7148-911A-ADC69016F51A}" type="slidenum">
              <a:rPr lang="en-US" smtClean="0"/>
              <a:t>6</a:t>
            </a:fld>
            <a:endParaRPr lang="en-US"/>
          </a:p>
        </p:txBody>
      </p:sp>
    </p:spTree>
    <p:extLst>
      <p:ext uri="{BB962C8B-B14F-4D97-AF65-F5344CB8AC3E}">
        <p14:creationId xmlns:p14="http://schemas.microsoft.com/office/powerpoint/2010/main" val="1381099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Going back to our Problem statement of “Keeping Seniors from moving due to high taxes ” , we asked the question – why do Seniors Move? </a:t>
            </a:r>
          </a:p>
        </p:txBody>
      </p:sp>
      <p:sp>
        <p:nvSpPr>
          <p:cNvPr id="4" name="Slide Number Placeholder 3"/>
          <p:cNvSpPr>
            <a:spLocks noGrp="1"/>
          </p:cNvSpPr>
          <p:nvPr>
            <p:ph type="sldNum" sz="quarter" idx="5"/>
          </p:nvPr>
        </p:nvSpPr>
        <p:spPr/>
        <p:txBody>
          <a:bodyPr/>
          <a:lstStyle/>
          <a:p>
            <a:fld id="{55BD6374-4C48-7148-911A-ADC69016F51A}" type="slidenum">
              <a:rPr lang="en-US" smtClean="0"/>
              <a:t>8</a:t>
            </a:fld>
            <a:endParaRPr lang="en-US"/>
          </a:p>
        </p:txBody>
      </p:sp>
    </p:spTree>
    <p:extLst>
      <p:ext uri="{BB962C8B-B14F-4D97-AF65-F5344CB8AC3E}">
        <p14:creationId xmlns:p14="http://schemas.microsoft.com/office/powerpoint/2010/main" val="1705614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DA8118-7B93-707E-1B46-F7022B4DCD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59E809-89D1-5B1D-CB02-6820CC48D01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2181A1-9EE8-157D-3B63-C7FD933F15BB}"/>
              </a:ext>
            </a:extLst>
          </p:cNvPr>
          <p:cNvSpPr>
            <a:spLocks noGrp="1"/>
          </p:cNvSpPr>
          <p:nvPr>
            <p:ph type="body" idx="1"/>
          </p:nvPr>
        </p:nvSpPr>
        <p:spPr/>
        <p:txBody>
          <a:bodyPr/>
          <a:lstStyle/>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References: </a:t>
            </a:r>
          </a:p>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1. Lexington data</a:t>
            </a:r>
          </a:p>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2. Federal and other data</a:t>
            </a:r>
          </a:p>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D4CDFDD-3B69-8052-CB08-F3635FD69F71}"/>
              </a:ext>
            </a:extLst>
          </p:cNvPr>
          <p:cNvSpPr>
            <a:spLocks noGrp="1"/>
          </p:cNvSpPr>
          <p:nvPr>
            <p:ph type="sldNum" sz="quarter" idx="5"/>
          </p:nvPr>
        </p:nvSpPr>
        <p:spPr/>
        <p:txBody>
          <a:bodyPr/>
          <a:lstStyle/>
          <a:p>
            <a:fld id="{55BD6374-4C48-7148-911A-ADC69016F51A}" type="slidenum">
              <a:rPr lang="en-US" smtClean="0"/>
              <a:t>10</a:t>
            </a:fld>
            <a:endParaRPr lang="en-US"/>
          </a:p>
        </p:txBody>
      </p:sp>
    </p:spTree>
    <p:extLst>
      <p:ext uri="{BB962C8B-B14F-4D97-AF65-F5344CB8AC3E}">
        <p14:creationId xmlns:p14="http://schemas.microsoft.com/office/powerpoint/2010/main" val="1914019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BD6374-4C48-7148-911A-ADC69016F51A}" type="slidenum">
              <a:rPr lang="en-US" smtClean="0"/>
              <a:t>11</a:t>
            </a:fld>
            <a:endParaRPr lang="en-US"/>
          </a:p>
        </p:txBody>
      </p:sp>
    </p:spTree>
    <p:extLst>
      <p:ext uri="{BB962C8B-B14F-4D97-AF65-F5344CB8AC3E}">
        <p14:creationId xmlns:p14="http://schemas.microsoft.com/office/powerpoint/2010/main" val="3036858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A46CA-00A5-8D91-7F9F-791FF6A4E8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B1AB13-D990-4DDA-44FA-C36820DB05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5CD108-3316-A168-E6F1-5B98B7B3B517}"/>
              </a:ext>
            </a:extLst>
          </p:cNvPr>
          <p:cNvSpPr>
            <a:spLocks noGrp="1"/>
          </p:cNvSpPr>
          <p:nvPr>
            <p:ph type="dt" sz="half" idx="10"/>
          </p:nvPr>
        </p:nvSpPr>
        <p:spPr/>
        <p:txBody>
          <a:bodyPr/>
          <a:lstStyle/>
          <a:p>
            <a:fld id="{C91A81E0-994C-F044-8BB6-9E04C428B31D}" type="datetimeFigureOut">
              <a:rPr lang="en-US" smtClean="0"/>
              <a:t>2/4/24</a:t>
            </a:fld>
            <a:endParaRPr lang="en-US"/>
          </a:p>
        </p:txBody>
      </p:sp>
      <p:sp>
        <p:nvSpPr>
          <p:cNvPr id="5" name="Footer Placeholder 4">
            <a:extLst>
              <a:ext uri="{FF2B5EF4-FFF2-40B4-BE49-F238E27FC236}">
                <a16:creationId xmlns:a16="http://schemas.microsoft.com/office/drawing/2014/main" id="{F9180BA9-F485-030A-A2E0-2896CC66C6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60EA5-2C65-28C8-718D-8CC93C051D55}"/>
              </a:ext>
            </a:extLst>
          </p:cNvPr>
          <p:cNvSpPr>
            <a:spLocks noGrp="1"/>
          </p:cNvSpPr>
          <p:nvPr>
            <p:ph type="sldNum" sz="quarter" idx="12"/>
          </p:nvPr>
        </p:nvSpPr>
        <p:spPr/>
        <p:txBody>
          <a:bodyPr/>
          <a:lstStyle/>
          <a:p>
            <a:fld id="{A0EDD21A-AC1B-C54E-B101-05EAED8859E4}" type="slidenum">
              <a:rPr lang="en-US" smtClean="0"/>
              <a:t>‹#›</a:t>
            </a:fld>
            <a:endParaRPr lang="en-US"/>
          </a:p>
        </p:txBody>
      </p:sp>
    </p:spTree>
    <p:extLst>
      <p:ext uri="{BB962C8B-B14F-4D97-AF65-F5344CB8AC3E}">
        <p14:creationId xmlns:p14="http://schemas.microsoft.com/office/powerpoint/2010/main" val="3601014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DEC90-7C9A-FE95-DA38-DBFF85FE06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8DE63B-C7E4-78D5-E43F-81C83F8855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3BE91-9CD2-281D-AC98-911E54FA0B96}"/>
              </a:ext>
            </a:extLst>
          </p:cNvPr>
          <p:cNvSpPr>
            <a:spLocks noGrp="1"/>
          </p:cNvSpPr>
          <p:nvPr>
            <p:ph type="dt" sz="half" idx="10"/>
          </p:nvPr>
        </p:nvSpPr>
        <p:spPr/>
        <p:txBody>
          <a:bodyPr/>
          <a:lstStyle/>
          <a:p>
            <a:fld id="{C91A81E0-994C-F044-8BB6-9E04C428B31D}" type="datetimeFigureOut">
              <a:rPr lang="en-US" smtClean="0"/>
              <a:t>2/4/24</a:t>
            </a:fld>
            <a:endParaRPr lang="en-US"/>
          </a:p>
        </p:txBody>
      </p:sp>
      <p:sp>
        <p:nvSpPr>
          <p:cNvPr id="5" name="Footer Placeholder 4">
            <a:extLst>
              <a:ext uri="{FF2B5EF4-FFF2-40B4-BE49-F238E27FC236}">
                <a16:creationId xmlns:a16="http://schemas.microsoft.com/office/drawing/2014/main" id="{FC45F118-59B8-4452-98D4-1B05B3F43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DFBF0-3A52-9FBB-462E-9AC4B7448D2B}"/>
              </a:ext>
            </a:extLst>
          </p:cNvPr>
          <p:cNvSpPr>
            <a:spLocks noGrp="1"/>
          </p:cNvSpPr>
          <p:nvPr>
            <p:ph type="sldNum" sz="quarter" idx="12"/>
          </p:nvPr>
        </p:nvSpPr>
        <p:spPr/>
        <p:txBody>
          <a:bodyPr/>
          <a:lstStyle/>
          <a:p>
            <a:fld id="{A0EDD21A-AC1B-C54E-B101-05EAED8859E4}" type="slidenum">
              <a:rPr lang="en-US" smtClean="0"/>
              <a:t>‹#›</a:t>
            </a:fld>
            <a:endParaRPr lang="en-US"/>
          </a:p>
        </p:txBody>
      </p:sp>
    </p:spTree>
    <p:extLst>
      <p:ext uri="{BB962C8B-B14F-4D97-AF65-F5344CB8AC3E}">
        <p14:creationId xmlns:p14="http://schemas.microsoft.com/office/powerpoint/2010/main" val="201805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DBBC3F-4E00-DFF2-3B2F-071F852793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F7A3AE-78E2-C507-EA66-0DD578DE40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9EB7AB-F03D-0438-8497-D89851F3D7ED}"/>
              </a:ext>
            </a:extLst>
          </p:cNvPr>
          <p:cNvSpPr>
            <a:spLocks noGrp="1"/>
          </p:cNvSpPr>
          <p:nvPr>
            <p:ph type="dt" sz="half" idx="10"/>
          </p:nvPr>
        </p:nvSpPr>
        <p:spPr/>
        <p:txBody>
          <a:bodyPr/>
          <a:lstStyle/>
          <a:p>
            <a:fld id="{C91A81E0-994C-F044-8BB6-9E04C428B31D}" type="datetimeFigureOut">
              <a:rPr lang="en-US" smtClean="0"/>
              <a:t>2/4/24</a:t>
            </a:fld>
            <a:endParaRPr lang="en-US"/>
          </a:p>
        </p:txBody>
      </p:sp>
      <p:sp>
        <p:nvSpPr>
          <p:cNvPr id="5" name="Footer Placeholder 4">
            <a:extLst>
              <a:ext uri="{FF2B5EF4-FFF2-40B4-BE49-F238E27FC236}">
                <a16:creationId xmlns:a16="http://schemas.microsoft.com/office/drawing/2014/main" id="{7B3CE830-9522-157B-0EC7-093B0A358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1C1CD2-97A2-33DF-B9BD-30CC2DE6E080}"/>
              </a:ext>
            </a:extLst>
          </p:cNvPr>
          <p:cNvSpPr>
            <a:spLocks noGrp="1"/>
          </p:cNvSpPr>
          <p:nvPr>
            <p:ph type="sldNum" sz="quarter" idx="12"/>
          </p:nvPr>
        </p:nvSpPr>
        <p:spPr/>
        <p:txBody>
          <a:bodyPr/>
          <a:lstStyle/>
          <a:p>
            <a:fld id="{A0EDD21A-AC1B-C54E-B101-05EAED8859E4}" type="slidenum">
              <a:rPr lang="en-US" smtClean="0"/>
              <a:t>‹#›</a:t>
            </a:fld>
            <a:endParaRPr lang="en-US"/>
          </a:p>
        </p:txBody>
      </p:sp>
    </p:spTree>
    <p:extLst>
      <p:ext uri="{BB962C8B-B14F-4D97-AF65-F5344CB8AC3E}">
        <p14:creationId xmlns:p14="http://schemas.microsoft.com/office/powerpoint/2010/main" val="3469661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E9897-CB7B-8253-81BE-1B5C21F464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963431-9513-DD17-53EB-0CFD881BBB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787544-3207-633B-0A14-744DA155EBF6}"/>
              </a:ext>
            </a:extLst>
          </p:cNvPr>
          <p:cNvSpPr>
            <a:spLocks noGrp="1"/>
          </p:cNvSpPr>
          <p:nvPr>
            <p:ph type="dt" sz="half" idx="10"/>
          </p:nvPr>
        </p:nvSpPr>
        <p:spPr/>
        <p:txBody>
          <a:bodyPr/>
          <a:lstStyle/>
          <a:p>
            <a:fld id="{C91A81E0-994C-F044-8BB6-9E04C428B31D}" type="datetimeFigureOut">
              <a:rPr lang="en-US" smtClean="0"/>
              <a:t>2/4/24</a:t>
            </a:fld>
            <a:endParaRPr lang="en-US"/>
          </a:p>
        </p:txBody>
      </p:sp>
      <p:sp>
        <p:nvSpPr>
          <p:cNvPr id="5" name="Footer Placeholder 4">
            <a:extLst>
              <a:ext uri="{FF2B5EF4-FFF2-40B4-BE49-F238E27FC236}">
                <a16:creationId xmlns:a16="http://schemas.microsoft.com/office/drawing/2014/main" id="{E0DCF489-5E1D-E8D3-E405-8C415B4F1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39865-68ED-6401-C201-0B06B1525BB7}"/>
              </a:ext>
            </a:extLst>
          </p:cNvPr>
          <p:cNvSpPr>
            <a:spLocks noGrp="1"/>
          </p:cNvSpPr>
          <p:nvPr>
            <p:ph type="sldNum" sz="quarter" idx="12"/>
          </p:nvPr>
        </p:nvSpPr>
        <p:spPr/>
        <p:txBody>
          <a:bodyPr/>
          <a:lstStyle/>
          <a:p>
            <a:fld id="{A0EDD21A-AC1B-C54E-B101-05EAED8859E4}" type="slidenum">
              <a:rPr lang="en-US" smtClean="0"/>
              <a:t>‹#›</a:t>
            </a:fld>
            <a:endParaRPr lang="en-US"/>
          </a:p>
        </p:txBody>
      </p:sp>
    </p:spTree>
    <p:extLst>
      <p:ext uri="{BB962C8B-B14F-4D97-AF65-F5344CB8AC3E}">
        <p14:creationId xmlns:p14="http://schemas.microsoft.com/office/powerpoint/2010/main" val="924866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99EC-4987-9D0B-C3F1-F4B3877B39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41B2D3-4FD4-E53E-C979-5622D4D225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942967-2F35-BEE2-D002-9FCEB6D3CD80}"/>
              </a:ext>
            </a:extLst>
          </p:cNvPr>
          <p:cNvSpPr>
            <a:spLocks noGrp="1"/>
          </p:cNvSpPr>
          <p:nvPr>
            <p:ph type="dt" sz="half" idx="10"/>
          </p:nvPr>
        </p:nvSpPr>
        <p:spPr/>
        <p:txBody>
          <a:bodyPr/>
          <a:lstStyle/>
          <a:p>
            <a:fld id="{C91A81E0-994C-F044-8BB6-9E04C428B31D}" type="datetimeFigureOut">
              <a:rPr lang="en-US" smtClean="0"/>
              <a:t>2/4/24</a:t>
            </a:fld>
            <a:endParaRPr lang="en-US"/>
          </a:p>
        </p:txBody>
      </p:sp>
      <p:sp>
        <p:nvSpPr>
          <p:cNvPr id="5" name="Footer Placeholder 4">
            <a:extLst>
              <a:ext uri="{FF2B5EF4-FFF2-40B4-BE49-F238E27FC236}">
                <a16:creationId xmlns:a16="http://schemas.microsoft.com/office/drawing/2014/main" id="{47F61D81-8637-ED49-D06D-2FC560FC8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86834-C57D-05B6-C067-8F68E352EA94}"/>
              </a:ext>
            </a:extLst>
          </p:cNvPr>
          <p:cNvSpPr>
            <a:spLocks noGrp="1"/>
          </p:cNvSpPr>
          <p:nvPr>
            <p:ph type="sldNum" sz="quarter" idx="12"/>
          </p:nvPr>
        </p:nvSpPr>
        <p:spPr/>
        <p:txBody>
          <a:bodyPr/>
          <a:lstStyle/>
          <a:p>
            <a:fld id="{A0EDD21A-AC1B-C54E-B101-05EAED8859E4}" type="slidenum">
              <a:rPr lang="en-US" smtClean="0"/>
              <a:t>‹#›</a:t>
            </a:fld>
            <a:endParaRPr lang="en-US"/>
          </a:p>
        </p:txBody>
      </p:sp>
    </p:spTree>
    <p:extLst>
      <p:ext uri="{BB962C8B-B14F-4D97-AF65-F5344CB8AC3E}">
        <p14:creationId xmlns:p14="http://schemas.microsoft.com/office/powerpoint/2010/main" val="471567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C005F-FFD9-BDD6-4045-5061021C43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EB82E2-2900-C63A-D7EF-7074A857C4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761882-17BE-F619-FD77-70714ACA29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4433C4-8D92-5BA7-FABA-7AADA4F1952C}"/>
              </a:ext>
            </a:extLst>
          </p:cNvPr>
          <p:cNvSpPr>
            <a:spLocks noGrp="1"/>
          </p:cNvSpPr>
          <p:nvPr>
            <p:ph type="dt" sz="half" idx="10"/>
          </p:nvPr>
        </p:nvSpPr>
        <p:spPr/>
        <p:txBody>
          <a:bodyPr/>
          <a:lstStyle/>
          <a:p>
            <a:fld id="{C91A81E0-994C-F044-8BB6-9E04C428B31D}" type="datetimeFigureOut">
              <a:rPr lang="en-US" smtClean="0"/>
              <a:t>2/4/24</a:t>
            </a:fld>
            <a:endParaRPr lang="en-US"/>
          </a:p>
        </p:txBody>
      </p:sp>
      <p:sp>
        <p:nvSpPr>
          <p:cNvPr id="6" name="Footer Placeholder 5">
            <a:extLst>
              <a:ext uri="{FF2B5EF4-FFF2-40B4-BE49-F238E27FC236}">
                <a16:creationId xmlns:a16="http://schemas.microsoft.com/office/drawing/2014/main" id="{31C87C01-E03D-7882-3B46-90C53A8A09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FED6E2-AA9E-192F-F9A3-2637069F25A1}"/>
              </a:ext>
            </a:extLst>
          </p:cNvPr>
          <p:cNvSpPr>
            <a:spLocks noGrp="1"/>
          </p:cNvSpPr>
          <p:nvPr>
            <p:ph type="sldNum" sz="quarter" idx="12"/>
          </p:nvPr>
        </p:nvSpPr>
        <p:spPr/>
        <p:txBody>
          <a:bodyPr/>
          <a:lstStyle/>
          <a:p>
            <a:fld id="{A0EDD21A-AC1B-C54E-B101-05EAED8859E4}" type="slidenum">
              <a:rPr lang="en-US" smtClean="0"/>
              <a:t>‹#›</a:t>
            </a:fld>
            <a:endParaRPr lang="en-US"/>
          </a:p>
        </p:txBody>
      </p:sp>
    </p:spTree>
    <p:extLst>
      <p:ext uri="{BB962C8B-B14F-4D97-AF65-F5344CB8AC3E}">
        <p14:creationId xmlns:p14="http://schemas.microsoft.com/office/powerpoint/2010/main" val="4238374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F59BD-3217-025A-A054-8CE0FBCCF9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C3D511-0D40-211B-A484-B37B39689A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B29413-D897-0C37-FC2F-45041B5EC5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DE38D0-D923-B6CD-9DCC-2C139B2C0A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FDDF84-36F9-FF43-F1A4-5A7B50F36F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842760-46C2-7D36-B223-CE744A200A14}"/>
              </a:ext>
            </a:extLst>
          </p:cNvPr>
          <p:cNvSpPr>
            <a:spLocks noGrp="1"/>
          </p:cNvSpPr>
          <p:nvPr>
            <p:ph type="dt" sz="half" idx="10"/>
          </p:nvPr>
        </p:nvSpPr>
        <p:spPr/>
        <p:txBody>
          <a:bodyPr/>
          <a:lstStyle/>
          <a:p>
            <a:fld id="{C91A81E0-994C-F044-8BB6-9E04C428B31D}" type="datetimeFigureOut">
              <a:rPr lang="en-US" smtClean="0"/>
              <a:t>2/4/24</a:t>
            </a:fld>
            <a:endParaRPr lang="en-US"/>
          </a:p>
        </p:txBody>
      </p:sp>
      <p:sp>
        <p:nvSpPr>
          <p:cNvPr id="8" name="Footer Placeholder 7">
            <a:extLst>
              <a:ext uri="{FF2B5EF4-FFF2-40B4-BE49-F238E27FC236}">
                <a16:creationId xmlns:a16="http://schemas.microsoft.com/office/drawing/2014/main" id="{84C64978-2F36-E78A-06BD-4C4FE02B87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F1AE0-4FA5-5F20-5C82-F21D2254CBD2}"/>
              </a:ext>
            </a:extLst>
          </p:cNvPr>
          <p:cNvSpPr>
            <a:spLocks noGrp="1"/>
          </p:cNvSpPr>
          <p:nvPr>
            <p:ph type="sldNum" sz="quarter" idx="12"/>
          </p:nvPr>
        </p:nvSpPr>
        <p:spPr/>
        <p:txBody>
          <a:bodyPr/>
          <a:lstStyle/>
          <a:p>
            <a:fld id="{A0EDD21A-AC1B-C54E-B101-05EAED8859E4}" type="slidenum">
              <a:rPr lang="en-US" smtClean="0"/>
              <a:t>‹#›</a:t>
            </a:fld>
            <a:endParaRPr lang="en-US"/>
          </a:p>
        </p:txBody>
      </p:sp>
    </p:spTree>
    <p:extLst>
      <p:ext uri="{BB962C8B-B14F-4D97-AF65-F5344CB8AC3E}">
        <p14:creationId xmlns:p14="http://schemas.microsoft.com/office/powerpoint/2010/main" val="2075729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684E5-9F92-94A9-69DA-6674FCF959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843868-1838-F0F3-4A39-0BA6F6819276}"/>
              </a:ext>
            </a:extLst>
          </p:cNvPr>
          <p:cNvSpPr>
            <a:spLocks noGrp="1"/>
          </p:cNvSpPr>
          <p:nvPr>
            <p:ph type="dt" sz="half" idx="10"/>
          </p:nvPr>
        </p:nvSpPr>
        <p:spPr/>
        <p:txBody>
          <a:bodyPr/>
          <a:lstStyle/>
          <a:p>
            <a:fld id="{C91A81E0-994C-F044-8BB6-9E04C428B31D}" type="datetimeFigureOut">
              <a:rPr lang="en-US" smtClean="0"/>
              <a:t>2/4/24</a:t>
            </a:fld>
            <a:endParaRPr lang="en-US"/>
          </a:p>
        </p:txBody>
      </p:sp>
      <p:sp>
        <p:nvSpPr>
          <p:cNvPr id="4" name="Footer Placeholder 3">
            <a:extLst>
              <a:ext uri="{FF2B5EF4-FFF2-40B4-BE49-F238E27FC236}">
                <a16:creationId xmlns:a16="http://schemas.microsoft.com/office/drawing/2014/main" id="{F2CCC0F7-1EF7-3ABD-592C-B9471D77D1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A484EE-6683-40DE-38E5-6BC62C7479A9}"/>
              </a:ext>
            </a:extLst>
          </p:cNvPr>
          <p:cNvSpPr>
            <a:spLocks noGrp="1"/>
          </p:cNvSpPr>
          <p:nvPr>
            <p:ph type="sldNum" sz="quarter" idx="12"/>
          </p:nvPr>
        </p:nvSpPr>
        <p:spPr/>
        <p:txBody>
          <a:bodyPr/>
          <a:lstStyle/>
          <a:p>
            <a:fld id="{A0EDD21A-AC1B-C54E-B101-05EAED8859E4}" type="slidenum">
              <a:rPr lang="en-US" smtClean="0"/>
              <a:t>‹#›</a:t>
            </a:fld>
            <a:endParaRPr lang="en-US"/>
          </a:p>
        </p:txBody>
      </p:sp>
    </p:spTree>
    <p:extLst>
      <p:ext uri="{BB962C8B-B14F-4D97-AF65-F5344CB8AC3E}">
        <p14:creationId xmlns:p14="http://schemas.microsoft.com/office/powerpoint/2010/main" val="771543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175136-D983-1D5E-C5B4-178063F6D719}"/>
              </a:ext>
            </a:extLst>
          </p:cNvPr>
          <p:cNvSpPr>
            <a:spLocks noGrp="1"/>
          </p:cNvSpPr>
          <p:nvPr>
            <p:ph type="dt" sz="half" idx="10"/>
          </p:nvPr>
        </p:nvSpPr>
        <p:spPr/>
        <p:txBody>
          <a:bodyPr/>
          <a:lstStyle/>
          <a:p>
            <a:fld id="{C91A81E0-994C-F044-8BB6-9E04C428B31D}" type="datetimeFigureOut">
              <a:rPr lang="en-US" smtClean="0"/>
              <a:t>2/4/24</a:t>
            </a:fld>
            <a:endParaRPr lang="en-US"/>
          </a:p>
        </p:txBody>
      </p:sp>
      <p:sp>
        <p:nvSpPr>
          <p:cNvPr id="3" name="Footer Placeholder 2">
            <a:extLst>
              <a:ext uri="{FF2B5EF4-FFF2-40B4-BE49-F238E27FC236}">
                <a16:creationId xmlns:a16="http://schemas.microsoft.com/office/drawing/2014/main" id="{B7542043-03BB-776A-0160-3D3BFB8C32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47096E-8424-66D7-AE23-004A3CF699DE}"/>
              </a:ext>
            </a:extLst>
          </p:cNvPr>
          <p:cNvSpPr>
            <a:spLocks noGrp="1"/>
          </p:cNvSpPr>
          <p:nvPr>
            <p:ph type="sldNum" sz="quarter" idx="12"/>
          </p:nvPr>
        </p:nvSpPr>
        <p:spPr/>
        <p:txBody>
          <a:bodyPr/>
          <a:lstStyle/>
          <a:p>
            <a:fld id="{A0EDD21A-AC1B-C54E-B101-05EAED8859E4}" type="slidenum">
              <a:rPr lang="en-US" smtClean="0"/>
              <a:t>‹#›</a:t>
            </a:fld>
            <a:endParaRPr lang="en-US"/>
          </a:p>
        </p:txBody>
      </p:sp>
    </p:spTree>
    <p:extLst>
      <p:ext uri="{BB962C8B-B14F-4D97-AF65-F5344CB8AC3E}">
        <p14:creationId xmlns:p14="http://schemas.microsoft.com/office/powerpoint/2010/main" val="299706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65B91-28CD-C059-6F9D-ADE93AF915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000F32-626E-9269-D43F-7F6065B5F3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0D1C99-035C-552A-F7F9-E2746B592B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7999A1-87C3-83CC-E0C2-DB6D4F49882A}"/>
              </a:ext>
            </a:extLst>
          </p:cNvPr>
          <p:cNvSpPr>
            <a:spLocks noGrp="1"/>
          </p:cNvSpPr>
          <p:nvPr>
            <p:ph type="dt" sz="half" idx="10"/>
          </p:nvPr>
        </p:nvSpPr>
        <p:spPr/>
        <p:txBody>
          <a:bodyPr/>
          <a:lstStyle/>
          <a:p>
            <a:fld id="{C91A81E0-994C-F044-8BB6-9E04C428B31D}" type="datetimeFigureOut">
              <a:rPr lang="en-US" smtClean="0"/>
              <a:t>2/4/24</a:t>
            </a:fld>
            <a:endParaRPr lang="en-US"/>
          </a:p>
        </p:txBody>
      </p:sp>
      <p:sp>
        <p:nvSpPr>
          <p:cNvPr id="6" name="Footer Placeholder 5">
            <a:extLst>
              <a:ext uri="{FF2B5EF4-FFF2-40B4-BE49-F238E27FC236}">
                <a16:creationId xmlns:a16="http://schemas.microsoft.com/office/drawing/2014/main" id="{CF167A20-9FA5-2411-4D4D-FEBCAB2145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C18EB2-E87B-440B-A7F0-CFDC74155E2D}"/>
              </a:ext>
            </a:extLst>
          </p:cNvPr>
          <p:cNvSpPr>
            <a:spLocks noGrp="1"/>
          </p:cNvSpPr>
          <p:nvPr>
            <p:ph type="sldNum" sz="quarter" idx="12"/>
          </p:nvPr>
        </p:nvSpPr>
        <p:spPr/>
        <p:txBody>
          <a:bodyPr/>
          <a:lstStyle/>
          <a:p>
            <a:fld id="{A0EDD21A-AC1B-C54E-B101-05EAED8859E4}" type="slidenum">
              <a:rPr lang="en-US" smtClean="0"/>
              <a:t>‹#›</a:t>
            </a:fld>
            <a:endParaRPr lang="en-US"/>
          </a:p>
        </p:txBody>
      </p:sp>
    </p:spTree>
    <p:extLst>
      <p:ext uri="{BB962C8B-B14F-4D97-AF65-F5344CB8AC3E}">
        <p14:creationId xmlns:p14="http://schemas.microsoft.com/office/powerpoint/2010/main" val="212991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15BEB-5757-22B3-C671-E535E93A46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E9BECF-F7A9-C09D-4751-4AFDED9D15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BF07F3-9C1C-B783-F4E6-CD9D2EE348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B81A8C-57F6-075D-7A5D-246509486A5F}"/>
              </a:ext>
            </a:extLst>
          </p:cNvPr>
          <p:cNvSpPr>
            <a:spLocks noGrp="1"/>
          </p:cNvSpPr>
          <p:nvPr>
            <p:ph type="dt" sz="half" idx="10"/>
          </p:nvPr>
        </p:nvSpPr>
        <p:spPr/>
        <p:txBody>
          <a:bodyPr/>
          <a:lstStyle/>
          <a:p>
            <a:fld id="{C91A81E0-994C-F044-8BB6-9E04C428B31D}" type="datetimeFigureOut">
              <a:rPr lang="en-US" smtClean="0"/>
              <a:t>2/4/24</a:t>
            </a:fld>
            <a:endParaRPr lang="en-US"/>
          </a:p>
        </p:txBody>
      </p:sp>
      <p:sp>
        <p:nvSpPr>
          <p:cNvPr id="6" name="Footer Placeholder 5">
            <a:extLst>
              <a:ext uri="{FF2B5EF4-FFF2-40B4-BE49-F238E27FC236}">
                <a16:creationId xmlns:a16="http://schemas.microsoft.com/office/drawing/2014/main" id="{371ACDB5-D80D-7854-A946-7BA440D972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3DDF77-9E26-7B68-DD8D-6D0F247D4964}"/>
              </a:ext>
            </a:extLst>
          </p:cNvPr>
          <p:cNvSpPr>
            <a:spLocks noGrp="1"/>
          </p:cNvSpPr>
          <p:nvPr>
            <p:ph type="sldNum" sz="quarter" idx="12"/>
          </p:nvPr>
        </p:nvSpPr>
        <p:spPr/>
        <p:txBody>
          <a:bodyPr/>
          <a:lstStyle/>
          <a:p>
            <a:fld id="{A0EDD21A-AC1B-C54E-B101-05EAED8859E4}" type="slidenum">
              <a:rPr lang="en-US" smtClean="0"/>
              <a:t>‹#›</a:t>
            </a:fld>
            <a:endParaRPr lang="en-US"/>
          </a:p>
        </p:txBody>
      </p:sp>
    </p:spTree>
    <p:extLst>
      <p:ext uri="{BB962C8B-B14F-4D97-AF65-F5344CB8AC3E}">
        <p14:creationId xmlns:p14="http://schemas.microsoft.com/office/powerpoint/2010/main" val="171525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FE0FDC-044B-A302-374C-1916B57989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E21BA4-D5E0-1ACE-65B9-A1FA7D6AE3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E10386-BF1C-95ED-7296-E9ADA03616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1A81E0-994C-F044-8BB6-9E04C428B31D}" type="datetimeFigureOut">
              <a:rPr lang="en-US" smtClean="0"/>
              <a:t>2/4/24</a:t>
            </a:fld>
            <a:endParaRPr lang="en-US"/>
          </a:p>
        </p:txBody>
      </p:sp>
      <p:sp>
        <p:nvSpPr>
          <p:cNvPr id="5" name="Footer Placeholder 4">
            <a:extLst>
              <a:ext uri="{FF2B5EF4-FFF2-40B4-BE49-F238E27FC236}">
                <a16:creationId xmlns:a16="http://schemas.microsoft.com/office/drawing/2014/main" id="{D0F4AABD-EA3C-F682-B0C2-2E0B52BA01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17E712-22DC-BF94-7711-AB81390D60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DD21A-AC1B-C54E-B101-05EAED8859E4}" type="slidenum">
              <a:rPr lang="en-US" smtClean="0"/>
              <a:t>‹#›</a:t>
            </a:fld>
            <a:endParaRPr lang="en-US"/>
          </a:p>
        </p:txBody>
      </p:sp>
    </p:spTree>
    <p:extLst>
      <p:ext uri="{BB962C8B-B14F-4D97-AF65-F5344CB8AC3E}">
        <p14:creationId xmlns:p14="http://schemas.microsoft.com/office/powerpoint/2010/main" val="1891523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6CJOfKwyXj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6CJOfKwyXj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F4DF0C-D131-A53F-3D2D-AA8482358F2D}"/>
              </a:ext>
            </a:extLst>
          </p:cNvPr>
          <p:cNvSpPr>
            <a:spLocks noGrp="1"/>
          </p:cNvSpPr>
          <p:nvPr>
            <p:ph type="ctrTitle"/>
          </p:nvPr>
        </p:nvSpPr>
        <p:spPr>
          <a:xfrm>
            <a:off x="1524000" y="1293338"/>
            <a:ext cx="9144000" cy="3274592"/>
          </a:xfrm>
        </p:spPr>
        <p:txBody>
          <a:bodyPr anchor="ctr">
            <a:normAutofit fontScale="90000"/>
          </a:bodyPr>
          <a:lstStyle/>
          <a:p>
            <a:pPr marL="0" marR="0">
              <a:spcBef>
                <a:spcPts val="0"/>
              </a:spcBef>
              <a:spcAft>
                <a:spcPts val="0"/>
              </a:spcAft>
            </a:pP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br>
              <a:rPr lang="en-US" sz="2700" kern="100" dirty="0">
                <a:effectLst/>
                <a:latin typeface="Calibri" panose="020F0502020204030204" pitchFamily="34" charset="0"/>
                <a:ea typeface="Calibri" panose="020F0502020204030204" pitchFamily="34" charset="0"/>
                <a:cs typeface="Times New Roman" panose="02020603050405020304" pitchFamily="18" charset="0"/>
              </a:rPr>
            </a:br>
            <a:r>
              <a:rPr lang="en-US" sz="2700" kern="100" dirty="0">
                <a:effectLst/>
                <a:latin typeface="Calibri" panose="020F0502020204030204" pitchFamily="34" charset="0"/>
                <a:ea typeface="Calibri" panose="020F0502020204030204" pitchFamily="34" charset="0"/>
                <a:cs typeface="Times New Roman" panose="02020603050405020304" pitchFamily="18" charset="0"/>
              </a:rPr>
              <a:t>Three-Month Progress Report</a:t>
            </a:r>
            <a:br>
              <a:rPr lang="en-US" sz="2700" kern="100" dirty="0">
                <a:effectLst/>
                <a:latin typeface="Calibri" panose="020F0502020204030204" pitchFamily="34" charset="0"/>
                <a:ea typeface="Calibri" panose="020F0502020204030204" pitchFamily="34" charset="0"/>
                <a:cs typeface="Times New Roman" panose="02020603050405020304" pitchFamily="18" charset="0"/>
              </a:rPr>
            </a:br>
            <a:r>
              <a:rPr lang="en-US" sz="2700" kern="100" dirty="0">
                <a:effectLst/>
                <a:latin typeface="Calibri" panose="020F0502020204030204" pitchFamily="34" charset="0"/>
                <a:ea typeface="Calibri" panose="020F0502020204030204" pitchFamily="34" charset="0"/>
                <a:cs typeface="Times New Roman" panose="02020603050405020304" pitchFamily="18" charset="0"/>
              </a:rPr>
              <a:t>of</a:t>
            </a:r>
            <a:br>
              <a:rPr lang="en-US" sz="2700" kern="100" dirty="0">
                <a:effectLst/>
                <a:latin typeface="Calibri" panose="020F0502020204030204" pitchFamily="34" charset="0"/>
                <a:ea typeface="Calibri" panose="020F0502020204030204" pitchFamily="34" charset="0"/>
                <a:cs typeface="Times New Roman" panose="02020603050405020304" pitchFamily="18" charset="0"/>
              </a:rPr>
            </a:br>
            <a:r>
              <a:rPr lang="en-US" sz="2700" kern="100" dirty="0">
                <a:effectLst/>
                <a:latin typeface="Calibri" panose="020F0502020204030204" pitchFamily="34" charset="0"/>
                <a:ea typeface="Calibri" panose="020F0502020204030204" pitchFamily="34" charset="0"/>
                <a:cs typeface="Times New Roman" panose="02020603050405020304" pitchFamily="18" charset="0"/>
              </a:rPr>
              <a:t> the Tax Fairness Committee </a:t>
            </a:r>
            <a:br>
              <a:rPr lang="en-US" sz="2700" kern="100" dirty="0">
                <a:effectLst/>
                <a:latin typeface="Calibri" panose="020F0502020204030204" pitchFamily="34" charset="0"/>
                <a:ea typeface="Calibri" panose="020F0502020204030204" pitchFamily="34" charset="0"/>
                <a:cs typeface="Times New Roman" panose="02020603050405020304" pitchFamily="18" charset="0"/>
              </a:rPr>
            </a:br>
            <a:r>
              <a:rPr lang="en-US" sz="2700" kern="100" dirty="0">
                <a:effectLst/>
                <a:latin typeface="Calibri" panose="020F0502020204030204" pitchFamily="34" charset="0"/>
                <a:ea typeface="Calibri" panose="020F0502020204030204" pitchFamily="34" charset="0"/>
                <a:cs typeface="Times New Roman" panose="02020603050405020304" pitchFamily="18" charset="0"/>
              </a:rPr>
              <a:t>to</a:t>
            </a:r>
            <a:br>
              <a:rPr lang="en-US" sz="2700" kern="100" dirty="0">
                <a:effectLst/>
                <a:latin typeface="Calibri" panose="020F0502020204030204" pitchFamily="34" charset="0"/>
                <a:ea typeface="Calibri" panose="020F0502020204030204" pitchFamily="34" charset="0"/>
                <a:cs typeface="Times New Roman" panose="02020603050405020304" pitchFamily="18" charset="0"/>
              </a:rPr>
            </a:br>
            <a:r>
              <a:rPr lang="en-US" sz="2700" kern="100" dirty="0">
                <a:effectLst/>
                <a:latin typeface="Calibri" panose="020F0502020204030204" pitchFamily="34" charset="0"/>
                <a:ea typeface="Calibri" panose="020F0502020204030204" pitchFamily="34" charset="0"/>
                <a:cs typeface="Times New Roman" panose="02020603050405020304" pitchFamily="18" charset="0"/>
              </a:rPr>
              <a:t>Lancaster Select Board</a:t>
            </a:r>
            <a:br>
              <a:rPr lang="en-US" sz="2700" kern="100" dirty="0">
                <a:effectLst/>
                <a:latin typeface="Calibri" panose="020F0502020204030204" pitchFamily="34" charset="0"/>
                <a:ea typeface="Calibri" panose="020F0502020204030204" pitchFamily="34" charset="0"/>
                <a:cs typeface="Times New Roman" panose="02020603050405020304" pitchFamily="18" charset="0"/>
              </a:rPr>
            </a:br>
            <a:br>
              <a:rPr lang="en-US" sz="2700" kern="100" dirty="0">
                <a:effectLst/>
                <a:latin typeface="Calibri" panose="020F0502020204030204" pitchFamily="34" charset="0"/>
                <a:ea typeface="Calibri" panose="020F0502020204030204" pitchFamily="34" charset="0"/>
                <a:cs typeface="Times New Roman" panose="02020603050405020304" pitchFamily="18" charset="0"/>
              </a:rPr>
            </a:br>
            <a:br>
              <a:rPr lang="en-US" sz="2700" kern="100" dirty="0">
                <a:effectLst/>
                <a:latin typeface="Calibri" panose="020F0502020204030204" pitchFamily="34" charset="0"/>
                <a:ea typeface="Calibri" panose="020F0502020204030204" pitchFamily="34" charset="0"/>
                <a:cs typeface="Times New Roman" panose="02020603050405020304" pitchFamily="18" charset="0"/>
              </a:rPr>
            </a:br>
            <a:r>
              <a:rPr lang="en-US" sz="2700" kern="100" dirty="0">
                <a:effectLst/>
                <a:latin typeface="Calibri" panose="020F0502020204030204" pitchFamily="34" charset="0"/>
                <a:ea typeface="Calibri" panose="020F0502020204030204" pitchFamily="34" charset="0"/>
                <a:cs typeface="Times New Roman" panose="02020603050405020304" pitchFamily="18" charset="0"/>
              </a:rPr>
              <a:t>October 25, 2023 – January 24, 2024</a:t>
            </a:r>
            <a:br>
              <a:rPr lang="en-US" sz="2700" kern="100" dirty="0">
                <a:effectLst/>
                <a:latin typeface="Calibri" panose="020F0502020204030204" pitchFamily="34" charset="0"/>
                <a:ea typeface="Calibri" panose="020F0502020204030204" pitchFamily="34" charset="0"/>
                <a:cs typeface="Times New Roman" panose="02020603050405020304" pitchFamily="18" charset="0"/>
              </a:rPr>
            </a:br>
            <a:r>
              <a:rPr lang="en-US" sz="2700" kern="100" dirty="0">
                <a:effectLst/>
                <a:latin typeface="Calibri" panose="020F0502020204030204" pitchFamily="34" charset="0"/>
                <a:ea typeface="Calibri" panose="020F0502020204030204" pitchFamily="34" charset="0"/>
                <a:cs typeface="Times New Roman" panose="02020603050405020304" pitchFamily="18" charset="0"/>
              </a:rPr>
              <a:t>Presented February 5, 2024</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p>
        </p:txBody>
      </p:sp>
      <p:sp>
        <p:nvSpPr>
          <p:cNvPr id="3" name="Subtitle 2">
            <a:extLst>
              <a:ext uri="{FF2B5EF4-FFF2-40B4-BE49-F238E27FC236}">
                <a16:creationId xmlns:a16="http://schemas.microsoft.com/office/drawing/2014/main" id="{5A90F4BE-4CEA-5045-ABD6-94785B34141B}"/>
              </a:ext>
            </a:extLst>
          </p:cNvPr>
          <p:cNvSpPr>
            <a:spLocks noGrp="1"/>
          </p:cNvSpPr>
          <p:nvPr>
            <p:ph type="subTitle" idx="1"/>
          </p:nvPr>
        </p:nvSpPr>
        <p:spPr>
          <a:xfrm>
            <a:off x="7068620" y="5404211"/>
            <a:ext cx="3599380" cy="761751"/>
          </a:xfrm>
        </p:spPr>
        <p:txBody>
          <a:bodyPr anchor="ctr">
            <a:normAutofit fontScale="25000" lnSpcReduction="20000"/>
          </a:bodyPr>
          <a:lstStyle/>
          <a:p>
            <a:r>
              <a:rPr lang="en-US" sz="2000" dirty="0"/>
              <a:t>						</a:t>
            </a:r>
          </a:p>
          <a:p>
            <a:r>
              <a:rPr lang="en-US" sz="2000" dirty="0"/>
              <a:t>	</a:t>
            </a:r>
            <a:r>
              <a:rPr lang="en-US" sz="5600" dirty="0"/>
              <a:t>On behalf of the Committee     					Roy Rezac, Chair</a:t>
            </a:r>
          </a:p>
          <a:p>
            <a:r>
              <a:rPr lang="en-US" sz="5600" dirty="0"/>
              <a:t>		                      V2.3</a:t>
            </a:r>
          </a:p>
          <a:p>
            <a:endParaRPr lang="en-US" sz="5600" dirty="0"/>
          </a:p>
          <a:p>
            <a:endParaRPr lang="en-US" sz="2000" dirty="0"/>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954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2E04B9F-6848-3513-2149-4801D2E853B6}"/>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4A22C5-CA70-ACD6-8956-BBC73A57AE22}"/>
              </a:ext>
            </a:extLst>
          </p:cNvPr>
          <p:cNvSpPr>
            <a:spLocks noGrp="1"/>
          </p:cNvSpPr>
          <p:nvPr>
            <p:ph type="title"/>
          </p:nvPr>
        </p:nvSpPr>
        <p:spPr>
          <a:xfrm>
            <a:off x="1033661" y="1239927"/>
            <a:ext cx="4008586" cy="4680583"/>
          </a:xfrm>
        </p:spPr>
        <p:txBody>
          <a:bodyPr anchor="ctr">
            <a:normAutofit fontScale="90000"/>
          </a:bodyPr>
          <a:lstStyle/>
          <a:p>
            <a:pPr algn="ctr"/>
            <a:r>
              <a:rPr lang="en-US" sz="5200" kern="100" dirty="0">
                <a:effectLst/>
                <a:latin typeface="Calibri" panose="020F0502020204030204" pitchFamily="34" charset="0"/>
                <a:ea typeface="Calibri" panose="020F0502020204030204" pitchFamily="34" charset="0"/>
                <a:cs typeface="Times New Roman" panose="02020603050405020304" pitchFamily="18" charset="0"/>
              </a:rPr>
              <a:t>TFC </a:t>
            </a:r>
            <a:br>
              <a:rPr lang="en-US" sz="5200" kern="100" dirty="0">
                <a:effectLst/>
                <a:latin typeface="Calibri" panose="020F0502020204030204" pitchFamily="34" charset="0"/>
                <a:ea typeface="Calibri" panose="020F0502020204030204" pitchFamily="34" charset="0"/>
                <a:cs typeface="Times New Roman" panose="02020603050405020304" pitchFamily="18" charset="0"/>
              </a:rPr>
            </a:br>
            <a:r>
              <a:rPr lang="en-US" sz="5200" kern="100" dirty="0">
                <a:effectLst/>
                <a:latin typeface="Calibri" panose="020F0502020204030204" pitchFamily="34" charset="0"/>
                <a:ea typeface="Calibri" panose="020F0502020204030204" pitchFamily="34" charset="0"/>
                <a:cs typeface="Times New Roman" panose="02020603050405020304" pitchFamily="18" charset="0"/>
              </a:rPr>
              <a:t>Research</a:t>
            </a:r>
            <a:br>
              <a:rPr lang="en-US" sz="5200" kern="100" dirty="0">
                <a:effectLst/>
                <a:latin typeface="Calibri" panose="020F0502020204030204" pitchFamily="34" charset="0"/>
                <a:ea typeface="Calibri" panose="020F0502020204030204" pitchFamily="34" charset="0"/>
                <a:cs typeface="Times New Roman" panose="02020603050405020304" pitchFamily="18" charset="0"/>
              </a:rPr>
            </a:br>
            <a:br>
              <a:rPr lang="en-US" sz="5200" kern="100" dirty="0">
                <a:effectLst/>
                <a:latin typeface="Calibri" panose="020F0502020204030204" pitchFamily="34" charset="0"/>
                <a:ea typeface="Calibri" panose="020F0502020204030204" pitchFamily="34" charset="0"/>
                <a:cs typeface="Times New Roman" panose="02020603050405020304" pitchFamily="18" charset="0"/>
              </a:rPr>
            </a:br>
            <a:br>
              <a:rPr lang="en-US" sz="5200" kern="100" dirty="0">
                <a:effectLst/>
                <a:latin typeface="Calibri" panose="020F0502020204030204" pitchFamily="34" charset="0"/>
                <a:ea typeface="Calibri" panose="020F0502020204030204" pitchFamily="34" charset="0"/>
                <a:cs typeface="Times New Roman" panose="02020603050405020304" pitchFamily="18" charset="0"/>
              </a:rPr>
            </a:br>
            <a:r>
              <a:rPr lang="en-US" sz="5200" kern="100" dirty="0">
                <a:effectLst/>
                <a:latin typeface="Calibri" panose="020F0502020204030204" pitchFamily="34" charset="0"/>
                <a:ea typeface="Calibri" panose="020F0502020204030204" pitchFamily="34" charset="0"/>
                <a:cs typeface="Times New Roman" panose="02020603050405020304" pitchFamily="18" charset="0"/>
              </a:rPr>
              <a:t>Comparative Senior Financial</a:t>
            </a:r>
            <a:br>
              <a:rPr lang="en-US" sz="5200" kern="100" dirty="0">
                <a:effectLst/>
                <a:latin typeface="Calibri" panose="020F0502020204030204" pitchFamily="34" charset="0"/>
                <a:ea typeface="Calibri" panose="020F0502020204030204" pitchFamily="34" charset="0"/>
                <a:cs typeface="Times New Roman" panose="02020603050405020304" pitchFamily="18" charset="0"/>
              </a:rPr>
            </a:br>
            <a:r>
              <a:rPr lang="en-US" sz="5200" kern="100" dirty="0">
                <a:effectLst/>
                <a:latin typeface="Calibri" panose="020F0502020204030204" pitchFamily="34" charset="0"/>
                <a:ea typeface="Calibri" panose="020F0502020204030204" pitchFamily="34" charset="0"/>
                <a:cs typeface="Times New Roman" panose="02020603050405020304" pitchFamily="18" charset="0"/>
              </a:rPr>
              <a:t>Status  </a:t>
            </a:r>
            <a:br>
              <a:rPr lang="en-US" sz="5200" kern="100" dirty="0">
                <a:effectLst/>
                <a:latin typeface="Calibri" panose="020F0502020204030204" pitchFamily="34" charset="0"/>
                <a:ea typeface="Calibri" panose="020F0502020204030204" pitchFamily="34" charset="0"/>
                <a:cs typeface="Times New Roman" panose="02020603050405020304" pitchFamily="18" charset="0"/>
              </a:rPr>
            </a:br>
            <a:br>
              <a:rPr lang="en-US" sz="5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5200" dirty="0"/>
          </a:p>
        </p:txBody>
      </p:sp>
      <p:sp>
        <p:nvSpPr>
          <p:cNvPr id="3" name="Content Placeholder 2">
            <a:extLst>
              <a:ext uri="{FF2B5EF4-FFF2-40B4-BE49-F238E27FC236}">
                <a16:creationId xmlns:a16="http://schemas.microsoft.com/office/drawing/2014/main" id="{D2287F38-57A9-F882-CF7C-E3E7C5D9C8B9}"/>
              </a:ext>
            </a:extLst>
          </p:cNvPr>
          <p:cNvSpPr>
            <a:spLocks noGrp="1"/>
          </p:cNvSpPr>
          <p:nvPr>
            <p:ph idx="1"/>
          </p:nvPr>
        </p:nvSpPr>
        <p:spPr>
          <a:xfrm>
            <a:off x="5162204" y="631133"/>
            <a:ext cx="6101543" cy="5289378"/>
          </a:xfrm>
        </p:spPr>
        <p:txBody>
          <a:bodyPr anchor="ctr">
            <a:normAutofit fontScale="77500" lnSpcReduction="20000"/>
          </a:bodyPr>
          <a:lstStyle/>
          <a:p>
            <a:pPr marL="285750" marR="0" indent="-514350">
              <a:spcBef>
                <a:spcPts val="0"/>
              </a:spcBef>
              <a:spcAft>
                <a:spcPts val="600"/>
              </a:spcAft>
              <a:buFont typeface="+mj-lt"/>
              <a:buAutoNum type="arabicPeriod"/>
            </a:pPr>
            <a:r>
              <a:rPr lang="en-US" sz="4700" kern="100" dirty="0">
                <a:effectLst/>
                <a:latin typeface="Calibri" panose="020F0502020204030204" pitchFamily="34" charset="0"/>
                <a:ea typeface="Calibri" panose="020F0502020204030204" pitchFamily="34" charset="0"/>
                <a:cs typeface="Times New Roman" panose="02020603050405020304" pitchFamily="18" charset="0"/>
              </a:rPr>
              <a:t>Seniors – as a group – are not  more financially stressed regarding housing costs than other age groups</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p>
          <a:p>
            <a:pPr marL="285750" marR="0" indent="-514350">
              <a:spcBef>
                <a:spcPts val="0"/>
              </a:spcBef>
              <a:spcAft>
                <a:spcPts val="600"/>
              </a:spcAft>
              <a:buFont typeface="+mj-lt"/>
              <a:buAutoNum type="arabicPeriod"/>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514350">
              <a:spcBef>
                <a:spcPts val="0"/>
              </a:spcBef>
              <a:spcAft>
                <a:spcPts val="600"/>
              </a:spcAft>
              <a:buFont typeface="+mj-lt"/>
              <a:buAutoNum type="arabicPeriod"/>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514350">
              <a:spcBef>
                <a:spcPts val="0"/>
              </a:spcBef>
              <a:spcAft>
                <a:spcPts val="600"/>
              </a:spcAft>
              <a:buFont typeface="+mj-lt"/>
              <a:buAutoNum type="arabicPeriod"/>
            </a:pPr>
            <a:r>
              <a:rPr lang="en-US" sz="3800" kern="100" dirty="0">
                <a:latin typeface="Calibri" panose="020F0502020204030204" pitchFamily="34" charset="0"/>
                <a:ea typeface="Calibri" panose="020F0502020204030204" pitchFamily="34" charset="0"/>
                <a:cs typeface="Times New Roman" panose="02020603050405020304" pitchFamily="18" charset="0"/>
              </a:rPr>
              <a:t>Questions</a:t>
            </a:r>
            <a:endParaRPr lang="en-US" sz="3800" kern="100" dirty="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514350">
              <a:spcBef>
                <a:spcPts val="0"/>
              </a:spcBef>
              <a:spcAft>
                <a:spcPts val="6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How many in Lancaster would really benefit from an SME? How to gather data? </a:t>
            </a:r>
          </a:p>
          <a:p>
            <a:pPr marL="1371600" lvl="3">
              <a:spcBef>
                <a:spcPts val="0"/>
              </a:spcBef>
              <a:spcAft>
                <a:spcPts val="600"/>
              </a:spcAft>
            </a:pPr>
            <a:r>
              <a:rPr lang="en-US" sz="3300" kern="100" dirty="0">
                <a:effectLst/>
                <a:latin typeface="Calibri" panose="020F0502020204030204" pitchFamily="34" charset="0"/>
                <a:ea typeface="Calibri" panose="020F0502020204030204" pitchFamily="34" charset="0"/>
                <a:cs typeface="Times New Roman" panose="02020603050405020304" pitchFamily="18" charset="0"/>
              </a:rPr>
              <a:t>Conduct a Lancaster survey</a:t>
            </a:r>
          </a:p>
          <a:p>
            <a:pPr marL="1371600" lvl="3">
              <a:spcBef>
                <a:spcPts val="0"/>
              </a:spcBef>
              <a:spcAft>
                <a:spcPts val="600"/>
              </a:spcAft>
            </a:pPr>
            <a:r>
              <a:rPr lang="en-US" sz="3300" kern="100" dirty="0">
                <a:effectLst/>
                <a:latin typeface="Calibri" panose="020F0502020204030204" pitchFamily="34" charset="0"/>
                <a:ea typeface="Calibri" panose="020F0502020204030204" pitchFamily="34" charset="0"/>
                <a:cs typeface="Times New Roman" panose="02020603050405020304" pitchFamily="18" charset="0"/>
              </a:rPr>
              <a:t>Talk to Lexington</a:t>
            </a:r>
          </a:p>
          <a:p>
            <a:pPr marL="1371600" lvl="3">
              <a:spcBef>
                <a:spcPts val="0"/>
              </a:spcBef>
              <a:spcAft>
                <a:spcPts val="600"/>
              </a:spcAft>
            </a:pPr>
            <a:r>
              <a:rPr lang="en-US" sz="3300" kern="100" dirty="0">
                <a:effectLst/>
                <a:latin typeface="Calibri" panose="020F0502020204030204" pitchFamily="34" charset="0"/>
                <a:ea typeface="Calibri" panose="020F0502020204030204" pitchFamily="34" charset="0"/>
                <a:cs typeface="Times New Roman" panose="02020603050405020304" pitchFamily="18" charset="0"/>
              </a:rPr>
              <a:t>Obtain information from other towns</a:t>
            </a:r>
          </a:p>
          <a:p>
            <a:pPr marL="285750" marR="0" indent="-514350">
              <a:spcBef>
                <a:spcPts val="0"/>
              </a:spcBef>
              <a:spcAft>
                <a:spcPts val="600"/>
              </a:spcAft>
              <a:buFont typeface="+mj-lt"/>
              <a:buAutoNum type="arabicPeriod"/>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1446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499225-18DA-A1DE-97C6-AC7230CEBE7C}"/>
              </a:ext>
            </a:extLst>
          </p:cNvPr>
          <p:cNvSpPr>
            <a:spLocks noGrp="1"/>
          </p:cNvSpPr>
          <p:nvPr>
            <p:ph type="title"/>
          </p:nvPr>
        </p:nvSpPr>
        <p:spPr>
          <a:xfrm>
            <a:off x="589560" y="856180"/>
            <a:ext cx="4560584" cy="1821706"/>
          </a:xfrm>
        </p:spPr>
        <p:txBody>
          <a:bodyPr anchor="ctr">
            <a:normAutofit fontScale="90000"/>
          </a:bodyPr>
          <a:lstStyle/>
          <a:p>
            <a:pPr algn="ctr"/>
            <a:r>
              <a:rPr lang="en-US" sz="4900" dirty="0"/>
              <a:t>TFC </a:t>
            </a:r>
            <a:br>
              <a:rPr lang="en-US" sz="4900" dirty="0"/>
            </a:br>
            <a:r>
              <a:rPr lang="en-US" sz="4900" dirty="0"/>
              <a:t>Research</a:t>
            </a:r>
            <a:br>
              <a:rPr lang="en-US" sz="2500" dirty="0"/>
            </a:br>
            <a:br>
              <a:rPr lang="en-US" sz="2500" dirty="0"/>
            </a:br>
            <a:br>
              <a:rPr lang="en-US" sz="2500" dirty="0"/>
            </a:br>
            <a:r>
              <a:rPr lang="en-US" sz="2500" dirty="0"/>
              <a:t>What can we learn from 8 Towns that have implemented an SME?</a:t>
            </a:r>
          </a:p>
        </p:txBody>
      </p:sp>
      <p:grpSp>
        <p:nvGrpSpPr>
          <p:cNvPr id="24" name="Group 23">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5" name="Rectangle 2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B098BF6-9989-A392-CB6D-E57BFA96E646}"/>
              </a:ext>
            </a:extLst>
          </p:cNvPr>
          <p:cNvSpPr>
            <a:spLocks noGrp="1"/>
          </p:cNvSpPr>
          <p:nvPr>
            <p:ph idx="1"/>
          </p:nvPr>
        </p:nvSpPr>
        <p:spPr>
          <a:xfrm>
            <a:off x="665085" y="3257521"/>
            <a:ext cx="4559425" cy="4050097"/>
          </a:xfrm>
        </p:spPr>
        <p:txBody>
          <a:bodyPr anchor="ctr">
            <a:normAutofit/>
          </a:bodyPr>
          <a:lstStyle/>
          <a:p>
            <a:r>
              <a:rPr lang="en-US" sz="2000" dirty="0"/>
              <a:t>Obtained and read their documents</a:t>
            </a:r>
          </a:p>
          <a:p>
            <a:r>
              <a:rPr lang="en-US" sz="2000" dirty="0"/>
              <a:t>Researched their SME Parameters</a:t>
            </a:r>
          </a:p>
          <a:p>
            <a:r>
              <a:rPr lang="en-US" sz="2000" dirty="0"/>
              <a:t>What can we learn from characteristics of those towns?</a:t>
            </a:r>
          </a:p>
          <a:p>
            <a:endParaRPr lang="en-US" sz="2000" dirty="0"/>
          </a:p>
        </p:txBody>
      </p:sp>
      <p:sp>
        <p:nvSpPr>
          <p:cNvPr id="30" name="Rectangle 29">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DFD1518-C5BB-0851-E5C2-A4874F3B4336}"/>
              </a:ext>
            </a:extLst>
          </p:cNvPr>
          <p:cNvPicPr>
            <a:picLocks noChangeAspect="1"/>
          </p:cNvPicPr>
          <p:nvPr/>
        </p:nvPicPr>
        <p:blipFill>
          <a:blip r:embed="rId3"/>
          <a:stretch>
            <a:fillRect/>
          </a:stretch>
        </p:blipFill>
        <p:spPr>
          <a:xfrm>
            <a:off x="5929377" y="577532"/>
            <a:ext cx="5765800" cy="5702300"/>
          </a:xfrm>
          <a:prstGeom prst="rect">
            <a:avLst/>
          </a:prstGeom>
        </p:spPr>
      </p:pic>
    </p:spTree>
    <p:extLst>
      <p:ext uri="{BB962C8B-B14F-4D97-AF65-F5344CB8AC3E}">
        <p14:creationId xmlns:p14="http://schemas.microsoft.com/office/powerpoint/2010/main" val="3978692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E60970E-2576-77FB-6616-68D04E3CCE1D}"/>
              </a:ext>
            </a:extLst>
          </p:cNvPr>
          <p:cNvPicPr>
            <a:picLocks noChangeAspect="1"/>
          </p:cNvPicPr>
          <p:nvPr/>
        </p:nvPicPr>
        <p:blipFill>
          <a:blip r:embed="rId3"/>
          <a:stretch>
            <a:fillRect/>
          </a:stretch>
        </p:blipFill>
        <p:spPr>
          <a:xfrm>
            <a:off x="1422478" y="1219200"/>
            <a:ext cx="4673522" cy="5138057"/>
          </a:xfrm>
          <a:prstGeom prst="rect">
            <a:avLst/>
          </a:prstGeom>
        </p:spPr>
      </p:pic>
      <p:sp>
        <p:nvSpPr>
          <p:cNvPr id="6" name="TextBox 5">
            <a:extLst>
              <a:ext uri="{FF2B5EF4-FFF2-40B4-BE49-F238E27FC236}">
                <a16:creationId xmlns:a16="http://schemas.microsoft.com/office/drawing/2014/main" id="{DA7EC4E8-C969-F16C-412A-8169B2E7256D}"/>
              </a:ext>
            </a:extLst>
          </p:cNvPr>
          <p:cNvSpPr txBox="1"/>
          <p:nvPr/>
        </p:nvSpPr>
        <p:spPr>
          <a:xfrm>
            <a:off x="1422478" y="212651"/>
            <a:ext cx="10252071" cy="646331"/>
          </a:xfrm>
          <a:prstGeom prst="rect">
            <a:avLst/>
          </a:prstGeom>
          <a:noFill/>
        </p:spPr>
        <p:txBody>
          <a:bodyPr wrap="square" rtlCol="0">
            <a:spAutoFit/>
          </a:bodyPr>
          <a:lstStyle/>
          <a:p>
            <a:pPr algn="ctr"/>
            <a:r>
              <a:rPr lang="en-US" dirty="0"/>
              <a:t>What can we learn from Normalizing (Lancaster as 100%) and Comparing selected Financial and Demographic Parameters of 8 Current towns with SME Programs with Lancaster </a:t>
            </a:r>
          </a:p>
        </p:txBody>
      </p:sp>
      <p:sp>
        <p:nvSpPr>
          <p:cNvPr id="3" name="TextBox 2">
            <a:extLst>
              <a:ext uri="{FF2B5EF4-FFF2-40B4-BE49-F238E27FC236}">
                <a16:creationId xmlns:a16="http://schemas.microsoft.com/office/drawing/2014/main" id="{C3A4E5B8-214E-7AED-C296-BAC8DB67514B}"/>
              </a:ext>
            </a:extLst>
          </p:cNvPr>
          <p:cNvSpPr txBox="1"/>
          <p:nvPr/>
        </p:nvSpPr>
        <p:spPr>
          <a:xfrm>
            <a:off x="6548513" y="1219200"/>
            <a:ext cx="4673523" cy="5632311"/>
          </a:xfrm>
          <a:prstGeom prst="rect">
            <a:avLst/>
          </a:prstGeom>
          <a:noFill/>
        </p:spPr>
        <p:txBody>
          <a:bodyPr wrap="square" rtlCol="0">
            <a:spAutoFit/>
          </a:bodyPr>
          <a:lstStyle/>
          <a:p>
            <a:r>
              <a:rPr lang="en-US" dirty="0"/>
              <a:t>Observations about Financial and Demographic Information</a:t>
            </a:r>
          </a:p>
          <a:p>
            <a:endParaRPr lang="en-US" dirty="0"/>
          </a:p>
          <a:p>
            <a:r>
              <a:rPr lang="en-US" dirty="0"/>
              <a:t>Of the 8 towns with current SME Programs,</a:t>
            </a:r>
          </a:p>
          <a:p>
            <a:pPr marL="342900" indent="-342900">
              <a:buAutoNum type="arabicPeriod"/>
            </a:pPr>
            <a:r>
              <a:rPr lang="en-US" dirty="0"/>
              <a:t>All 8 have an Average Home Assessed Value of more than 150% of Lancaster’s.</a:t>
            </a:r>
          </a:p>
          <a:p>
            <a:pPr marL="342900" indent="-342900">
              <a:buAutoNum type="arabicPeriod"/>
            </a:pPr>
            <a:r>
              <a:rPr lang="en-US" dirty="0"/>
              <a:t>6 of 8 have Average Taxes more than 150% of Lancaster’s.</a:t>
            </a:r>
          </a:p>
          <a:p>
            <a:pPr marL="800100" lvl="1" indent="-342900">
              <a:buAutoNum type="arabicPeriod"/>
            </a:pPr>
            <a:r>
              <a:rPr lang="en-US" dirty="0"/>
              <a:t>The two closest are Wakefield (104%) and Reading  (122%)</a:t>
            </a:r>
          </a:p>
          <a:p>
            <a:pPr marL="342900" indent="-342900">
              <a:buAutoNum type="arabicPeriod"/>
            </a:pPr>
            <a:r>
              <a:rPr lang="en-US" dirty="0"/>
              <a:t>7 of 8 have Senior Populations (over 65) more than 150% of Lancaster’s</a:t>
            </a:r>
          </a:p>
          <a:p>
            <a:pPr marL="800100" lvl="1" indent="-342900">
              <a:buAutoNum type="arabicPeriod"/>
            </a:pPr>
            <a:r>
              <a:rPr lang="en-US" dirty="0"/>
              <a:t>Only Harvard’s is smaller</a:t>
            </a:r>
          </a:p>
          <a:p>
            <a:endParaRPr lang="en-US" dirty="0"/>
          </a:p>
          <a:p>
            <a:r>
              <a:rPr lang="en-US" dirty="0"/>
              <a:t>Tax Fairness Committee had formulated questions to understand this data and its implications. </a:t>
            </a:r>
          </a:p>
          <a:p>
            <a:pPr lvl="1"/>
            <a:r>
              <a:rPr lang="en-US" dirty="0"/>
              <a:t>- On Hold, pending the Governor’s recent  Proposal</a:t>
            </a:r>
          </a:p>
          <a:p>
            <a:pPr marL="342900" indent="-342900">
              <a:buAutoNum type="arabicPeriod"/>
            </a:pPr>
            <a:endParaRPr lang="en-US" dirty="0"/>
          </a:p>
        </p:txBody>
      </p:sp>
    </p:spTree>
    <p:extLst>
      <p:ext uri="{BB962C8B-B14F-4D97-AF65-F5344CB8AC3E}">
        <p14:creationId xmlns:p14="http://schemas.microsoft.com/office/powerpoint/2010/main" val="403361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B85B3D8-1E85-4E55-9F6B-4DB259252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E543F6-7D1D-EF2B-1DA5-8A8A2EFD0CF5}"/>
              </a:ext>
            </a:extLst>
          </p:cNvPr>
          <p:cNvSpPr>
            <a:spLocks noGrp="1"/>
          </p:cNvSpPr>
          <p:nvPr>
            <p:ph type="title"/>
          </p:nvPr>
        </p:nvSpPr>
        <p:spPr>
          <a:xfrm>
            <a:off x="1045028" y="1482631"/>
            <a:ext cx="3892732" cy="4199710"/>
          </a:xfrm>
        </p:spPr>
        <p:txBody>
          <a:bodyPr vert="horz" lIns="91440" tIns="45720" rIns="91440" bIns="45720" rtlCol="0" anchor="ctr">
            <a:normAutofit fontScale="90000"/>
          </a:bodyPr>
          <a:lstStyle/>
          <a:p>
            <a:r>
              <a:rPr lang="en-US" sz="5400" kern="1200" dirty="0">
                <a:solidFill>
                  <a:schemeClr val="tx1"/>
                </a:solidFill>
                <a:latin typeface="+mj-lt"/>
                <a:ea typeface="+mj-ea"/>
                <a:cs typeface="+mj-cs"/>
              </a:rPr>
              <a:t>TFC Research</a:t>
            </a:r>
            <a:br>
              <a:rPr lang="en-US" sz="5400" kern="1200" dirty="0">
                <a:solidFill>
                  <a:schemeClr val="tx1"/>
                </a:solidFill>
                <a:latin typeface="+mj-lt"/>
                <a:ea typeface="+mj-ea"/>
                <a:cs typeface="+mj-cs"/>
              </a:rPr>
            </a:br>
            <a:br>
              <a:rPr lang="en-US" sz="5400" kern="1200" dirty="0">
                <a:solidFill>
                  <a:schemeClr val="tx1"/>
                </a:solidFill>
                <a:latin typeface="+mj-lt"/>
                <a:ea typeface="+mj-ea"/>
                <a:cs typeface="+mj-cs"/>
              </a:rPr>
            </a:br>
            <a:br>
              <a:rPr lang="en-US" sz="5400" kern="1200" dirty="0">
                <a:solidFill>
                  <a:schemeClr val="tx1"/>
                </a:solidFill>
                <a:latin typeface="+mj-lt"/>
                <a:ea typeface="+mj-ea"/>
                <a:cs typeface="+mj-cs"/>
              </a:rPr>
            </a:br>
            <a:r>
              <a:rPr lang="en-US" sz="2700" kern="100" dirty="0">
                <a:solidFill>
                  <a:schemeClr val="tx1"/>
                </a:solidFill>
                <a:latin typeface="Calibri" panose="020F0502020204030204" pitchFamily="34" charset="0"/>
                <a:ea typeface="+mn-ea"/>
                <a:cs typeface="Times New Roman" panose="02020603050405020304" pitchFamily="18" charset="0"/>
              </a:rPr>
              <a:t>Lancaster has different Financial/Demographic characteristics than 8 current  SME towns</a:t>
            </a:r>
            <a:br>
              <a:rPr lang="en-US" sz="5400" kern="1200" dirty="0">
                <a:solidFill>
                  <a:schemeClr val="tx1"/>
                </a:solidFill>
                <a:latin typeface="+mj-lt"/>
                <a:ea typeface="+mj-ea"/>
                <a:cs typeface="+mj-cs"/>
              </a:rPr>
            </a:br>
            <a:r>
              <a:rPr lang="en-US" sz="5400" kern="1200" dirty="0">
                <a:solidFill>
                  <a:schemeClr val="tx1"/>
                </a:solidFill>
                <a:latin typeface="+mj-lt"/>
                <a:ea typeface="+mj-ea"/>
                <a:cs typeface="+mj-cs"/>
              </a:rPr>
              <a:t> </a:t>
            </a:r>
          </a:p>
        </p:txBody>
      </p:sp>
      <p:grpSp>
        <p:nvGrpSpPr>
          <p:cNvPr id="12" name="Group 11">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D826B2F-2977-20D3-993D-A5675B8B275B}"/>
              </a:ext>
            </a:extLst>
          </p:cNvPr>
          <p:cNvSpPr>
            <a:spLocks/>
          </p:cNvSpPr>
          <p:nvPr/>
        </p:nvSpPr>
        <p:spPr>
          <a:xfrm>
            <a:off x="5881666" y="982341"/>
            <a:ext cx="5540022" cy="4490996"/>
          </a:xfrm>
          <a:prstGeom prst="rect">
            <a:avLst/>
          </a:prstGeom>
        </p:spPr>
        <p:txBody>
          <a:bodyPr/>
          <a:lstStyle/>
          <a:p>
            <a:pPr defTabSz="466344">
              <a:spcAft>
                <a:spcPts val="600"/>
              </a:spcAft>
            </a:pPr>
            <a:endParaRPr lang="en-US" sz="918" kern="100" dirty="0">
              <a:solidFill>
                <a:schemeClr val="tx1"/>
              </a:solidFill>
              <a:latin typeface="Calibri" panose="020F0502020204030204" pitchFamily="34" charset="0"/>
              <a:ea typeface="+mn-ea"/>
              <a:cs typeface="Times New Roman" panose="02020603050405020304" pitchFamily="18" charset="0"/>
            </a:endParaRPr>
          </a:p>
          <a:p>
            <a:pPr defTabSz="466344">
              <a:spcAft>
                <a:spcPts val="600"/>
              </a:spcAft>
            </a:pPr>
            <a:endParaRPr lang="en-US" sz="918" kern="100" dirty="0">
              <a:latin typeface="Calibri" panose="020F0502020204030204" pitchFamily="34" charset="0"/>
              <a:cs typeface="Times New Roman" panose="02020603050405020304" pitchFamily="18" charset="0"/>
            </a:endParaRPr>
          </a:p>
          <a:p>
            <a:pPr defTabSz="466344">
              <a:spcAft>
                <a:spcPts val="600"/>
              </a:spcAft>
            </a:pPr>
            <a:endParaRPr lang="en-US" sz="918" kern="100" dirty="0">
              <a:solidFill>
                <a:schemeClr val="tx1"/>
              </a:solidFill>
              <a:latin typeface="Calibri" panose="020F0502020204030204" pitchFamily="34" charset="0"/>
              <a:ea typeface="+mn-ea"/>
              <a:cs typeface="Times New Roman" panose="02020603050405020304" pitchFamily="18" charset="0"/>
            </a:endParaRPr>
          </a:p>
          <a:p>
            <a:pPr defTabSz="466344">
              <a:lnSpc>
                <a:spcPct val="90000"/>
              </a:lnSpc>
              <a:spcAft>
                <a:spcPts val="600"/>
              </a:spcAft>
            </a:pPr>
            <a:r>
              <a:rPr lang="en-US" sz="2000" kern="1200" dirty="0">
                <a:solidFill>
                  <a:schemeClr val="tx1"/>
                </a:solidFill>
                <a:latin typeface="+mn-lt"/>
                <a:ea typeface="+mn-ea"/>
                <a:cs typeface="+mn-cs"/>
              </a:rPr>
              <a:t>Comparison to Current SME Towns</a:t>
            </a:r>
          </a:p>
          <a:p>
            <a:pPr defTabSz="466344">
              <a:lnSpc>
                <a:spcPct val="90000"/>
              </a:lnSpc>
              <a:spcAft>
                <a:spcPts val="600"/>
              </a:spcAft>
            </a:pPr>
            <a:endParaRPr lang="en-US" sz="2000" kern="1200" dirty="0">
              <a:solidFill>
                <a:schemeClr val="tx1"/>
              </a:solidFill>
              <a:latin typeface="+mn-lt"/>
              <a:ea typeface="+mn-ea"/>
              <a:cs typeface="+mn-cs"/>
            </a:endParaRPr>
          </a:p>
          <a:p>
            <a:pPr marL="233172" indent="-233172" defTabSz="466344">
              <a:lnSpc>
                <a:spcPct val="90000"/>
              </a:lnSpc>
              <a:spcAft>
                <a:spcPts val="600"/>
              </a:spcAft>
              <a:buFont typeface="Wingdings" pitchFamily="2" charset="2"/>
              <a:buChar char="Ø"/>
            </a:pPr>
            <a:r>
              <a:rPr lang="en-US" sz="2000" kern="1200" dirty="0">
                <a:solidFill>
                  <a:schemeClr val="tx1"/>
                </a:solidFill>
                <a:latin typeface="+mn-lt"/>
                <a:ea typeface="+mn-ea"/>
                <a:cs typeface="+mn-cs"/>
              </a:rPr>
              <a:t>Lancaster has</a:t>
            </a:r>
          </a:p>
          <a:p>
            <a:pPr marL="466344" lvl="1" indent="-233172" defTabSz="466344">
              <a:lnSpc>
                <a:spcPct val="90000"/>
              </a:lnSpc>
              <a:spcAft>
                <a:spcPts val="600"/>
              </a:spcAft>
              <a:buFont typeface="Wingdings" pitchFamily="2" charset="2"/>
              <a:buChar char="Ø"/>
            </a:pPr>
            <a:r>
              <a:rPr lang="en-US" sz="2000" kern="1200" dirty="0">
                <a:solidFill>
                  <a:schemeClr val="tx1"/>
                </a:solidFill>
                <a:latin typeface="+mn-lt"/>
                <a:ea typeface="+mn-ea"/>
                <a:cs typeface="+mn-cs"/>
              </a:rPr>
              <a:t>Lower home values</a:t>
            </a:r>
          </a:p>
          <a:p>
            <a:pPr marL="466344" lvl="1" indent="-233172" defTabSz="466344">
              <a:lnSpc>
                <a:spcPct val="90000"/>
              </a:lnSpc>
              <a:spcAft>
                <a:spcPts val="600"/>
              </a:spcAft>
              <a:buFont typeface="Wingdings" pitchFamily="2" charset="2"/>
              <a:buChar char="Ø"/>
            </a:pPr>
            <a:r>
              <a:rPr lang="en-US" sz="2000" kern="1200" dirty="0">
                <a:solidFill>
                  <a:schemeClr val="tx1"/>
                </a:solidFill>
                <a:latin typeface="+mn-lt"/>
                <a:ea typeface="+mn-ea"/>
                <a:cs typeface="+mn-cs"/>
              </a:rPr>
              <a:t>Lower taxes</a:t>
            </a:r>
          </a:p>
          <a:p>
            <a:pPr marL="466344" lvl="1" indent="-233172" defTabSz="466344">
              <a:lnSpc>
                <a:spcPct val="90000"/>
              </a:lnSpc>
              <a:spcAft>
                <a:spcPts val="600"/>
              </a:spcAft>
              <a:buFont typeface="Wingdings" pitchFamily="2" charset="2"/>
              <a:buChar char="Ø"/>
            </a:pPr>
            <a:r>
              <a:rPr lang="en-US" sz="2000" kern="1200" dirty="0">
                <a:solidFill>
                  <a:schemeClr val="tx1"/>
                </a:solidFill>
                <a:latin typeface="+mn-lt"/>
                <a:ea typeface="+mn-ea"/>
                <a:cs typeface="+mn-cs"/>
              </a:rPr>
              <a:t>Fewer Seniors</a:t>
            </a:r>
            <a:endParaRPr lang="en-US" sz="1200" kern="100" dirty="0">
              <a:solidFill>
                <a:schemeClr val="tx1"/>
              </a:solidFill>
              <a:latin typeface="Calibri" panose="020F0502020204030204" pitchFamily="34" charset="0"/>
              <a:ea typeface="+mn-ea"/>
              <a:cs typeface="Times New Roman" panose="02020603050405020304" pitchFamily="18" charset="0"/>
            </a:endParaRPr>
          </a:p>
          <a:p>
            <a:pPr defTabSz="466344">
              <a:spcAft>
                <a:spcPts val="600"/>
              </a:spcAft>
            </a:pPr>
            <a:endParaRPr lang="en-US" sz="1200" kern="100" dirty="0">
              <a:latin typeface="Calibri" panose="020F0502020204030204" pitchFamily="34" charset="0"/>
              <a:cs typeface="Times New Roman" panose="02020603050405020304" pitchFamily="18" charset="0"/>
            </a:endParaRPr>
          </a:p>
          <a:p>
            <a:pPr defTabSz="466344">
              <a:spcAft>
                <a:spcPts val="600"/>
              </a:spcAft>
            </a:pPr>
            <a:r>
              <a:rPr lang="en-US" sz="2000" kern="100" dirty="0">
                <a:solidFill>
                  <a:schemeClr val="tx1"/>
                </a:solidFill>
                <a:latin typeface="Calibri" panose="020F0502020204030204" pitchFamily="34" charset="0"/>
                <a:ea typeface="+mn-ea"/>
                <a:cs typeface="Times New Roman" panose="02020603050405020304" pitchFamily="18" charset="0"/>
              </a:rPr>
              <a:t>Investigate by</a:t>
            </a:r>
          </a:p>
          <a:p>
            <a:pPr marL="233172" lvl="1" defTabSz="466344">
              <a:spcAft>
                <a:spcPts val="600"/>
              </a:spcAft>
            </a:pPr>
            <a:r>
              <a:rPr lang="en-US" sz="2000" kern="100" dirty="0">
                <a:solidFill>
                  <a:schemeClr val="tx1"/>
                </a:solidFill>
                <a:latin typeface="Calibri" panose="020F0502020204030204" pitchFamily="34" charset="0"/>
                <a:ea typeface="+mn-ea"/>
                <a:cs typeface="Times New Roman" panose="02020603050405020304" pitchFamily="18" charset="0"/>
              </a:rPr>
              <a:t>Questions to these towns</a:t>
            </a:r>
          </a:p>
          <a:p>
            <a:pPr marL="233172" lvl="1" defTabSz="466344">
              <a:spcAft>
                <a:spcPts val="600"/>
              </a:spcAft>
            </a:pPr>
            <a:r>
              <a:rPr lang="en-US" sz="2000" kern="100" dirty="0">
                <a:solidFill>
                  <a:schemeClr val="tx1"/>
                </a:solidFill>
                <a:latin typeface="Calibri" panose="020F0502020204030204" pitchFamily="34" charset="0"/>
                <a:ea typeface="+mn-ea"/>
                <a:cs typeface="Times New Roman" panose="02020603050405020304" pitchFamily="18" charset="0"/>
              </a:rPr>
              <a:t>Lancaster Survey</a:t>
            </a:r>
          </a:p>
          <a:p>
            <a:pPr marL="233172" lvl="1" defTabSz="466344">
              <a:spcAft>
                <a:spcPts val="600"/>
              </a:spcAft>
            </a:pPr>
            <a:r>
              <a:rPr lang="en-US" sz="2000" kern="100" dirty="0">
                <a:solidFill>
                  <a:schemeClr val="tx1"/>
                </a:solidFill>
                <a:latin typeface="Calibri" panose="020F0502020204030204" pitchFamily="34" charset="0"/>
                <a:ea typeface="+mn-ea"/>
                <a:cs typeface="Times New Roman" panose="02020603050405020304" pitchFamily="18" charset="0"/>
              </a:rPr>
              <a:t>Info from CB filing process ( if possible) </a:t>
            </a:r>
            <a:endParaRPr lang="en-US" sz="3200" dirty="0"/>
          </a:p>
        </p:txBody>
      </p:sp>
      <p:sp>
        <p:nvSpPr>
          <p:cNvPr id="4" name="Text Placeholder 3">
            <a:extLst>
              <a:ext uri="{FF2B5EF4-FFF2-40B4-BE49-F238E27FC236}">
                <a16:creationId xmlns:a16="http://schemas.microsoft.com/office/drawing/2014/main" id="{79030141-6557-DE3F-0216-B424BA028A64}"/>
              </a:ext>
            </a:extLst>
          </p:cNvPr>
          <p:cNvSpPr>
            <a:spLocks/>
          </p:cNvSpPr>
          <p:nvPr/>
        </p:nvSpPr>
        <p:spPr>
          <a:xfrm>
            <a:off x="5970174" y="2874212"/>
            <a:ext cx="2038556" cy="1976009"/>
          </a:xfrm>
          <a:prstGeom prst="rect">
            <a:avLst/>
          </a:prstGeom>
        </p:spPr>
        <p:txBody>
          <a:bodyPr>
            <a:normAutofit/>
          </a:bodyPr>
          <a:lstStyle/>
          <a:p>
            <a:pPr defTabSz="466344">
              <a:lnSpc>
                <a:spcPct val="90000"/>
              </a:lnSpc>
              <a:spcAft>
                <a:spcPts val="600"/>
              </a:spcAft>
            </a:pPr>
            <a:endParaRPr lang="en-US" sz="1300" kern="1200" dirty="0">
              <a:solidFill>
                <a:schemeClr val="tx1"/>
              </a:solidFill>
              <a:latin typeface="+mn-lt"/>
              <a:ea typeface="+mn-ea"/>
              <a:cs typeface="+mn-cs"/>
            </a:endParaRPr>
          </a:p>
          <a:p>
            <a:pPr defTabSz="466344">
              <a:lnSpc>
                <a:spcPct val="90000"/>
              </a:lnSpc>
              <a:spcAft>
                <a:spcPts val="600"/>
              </a:spcAft>
            </a:pPr>
            <a:endParaRPr lang="en-US" sz="1300" kern="1200" dirty="0">
              <a:solidFill>
                <a:schemeClr val="tx1"/>
              </a:solidFill>
              <a:latin typeface="+mn-lt"/>
              <a:ea typeface="+mn-ea"/>
              <a:cs typeface="+mn-cs"/>
            </a:endParaRPr>
          </a:p>
          <a:p>
            <a:pPr>
              <a:lnSpc>
                <a:spcPct val="90000"/>
              </a:lnSpc>
              <a:spcAft>
                <a:spcPts val="600"/>
              </a:spcAft>
            </a:pPr>
            <a:endParaRPr lang="en-US" sz="1300" dirty="0"/>
          </a:p>
        </p:txBody>
      </p:sp>
    </p:spTree>
    <p:extLst>
      <p:ext uri="{BB962C8B-B14F-4D97-AF65-F5344CB8AC3E}">
        <p14:creationId xmlns:p14="http://schemas.microsoft.com/office/powerpoint/2010/main" val="1824562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D19BAC4-B42F-D65A-A4B8-9D8EE67ABFC5}"/>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29B4BF-BECC-218B-3D5F-61F0ACF810E2}"/>
              </a:ext>
            </a:extLst>
          </p:cNvPr>
          <p:cNvSpPr>
            <a:spLocks noGrp="1"/>
          </p:cNvSpPr>
          <p:nvPr>
            <p:ph type="ctrTitle"/>
          </p:nvPr>
        </p:nvSpPr>
        <p:spPr>
          <a:xfrm>
            <a:off x="1524000" y="1293338"/>
            <a:ext cx="9144000" cy="3274592"/>
          </a:xfrm>
        </p:spPr>
        <p:txBody>
          <a:bodyPr anchor="ctr">
            <a:normAutofit fontScale="90000"/>
          </a:bodyPr>
          <a:lstStyle/>
          <a:p>
            <a:pPr marR="0">
              <a:spcBef>
                <a:spcPts val="0"/>
              </a:spcBef>
              <a:spcAft>
                <a:spcPts val="0"/>
              </a:spcAft>
            </a:pPr>
            <a:r>
              <a:rPr lang="en-US" sz="2900" b="1" dirty="0">
                <a:latin typeface="+mn-lt"/>
              </a:rPr>
              <a:t>Proposal </a:t>
            </a:r>
            <a:br>
              <a:rPr lang="en-US" sz="2900" b="1" dirty="0">
                <a:latin typeface="+mn-lt"/>
              </a:rPr>
            </a:br>
            <a:r>
              <a:rPr lang="en-US" sz="2900" b="1" dirty="0">
                <a:latin typeface="+mn-lt"/>
              </a:rPr>
              <a:t>Promote the MA Circuit Breaker Tax Credit </a:t>
            </a:r>
            <a:br>
              <a:rPr lang="en-US" sz="2900" dirty="0">
                <a:latin typeface="+mn-lt"/>
              </a:rPr>
            </a:br>
            <a:br>
              <a:rPr lang="en-US" sz="2900" dirty="0">
                <a:latin typeface="+mn-lt"/>
              </a:rPr>
            </a:br>
            <a:r>
              <a:rPr lang="en-US" sz="2900" dirty="0">
                <a:latin typeface="+mn-lt"/>
              </a:rPr>
              <a:t>Maximum Eligibility - Owners and renters are eligible</a:t>
            </a:r>
            <a:br>
              <a:rPr lang="en-US" sz="2900" dirty="0">
                <a:latin typeface="+mn-lt"/>
              </a:rPr>
            </a:br>
            <a:r>
              <a:rPr lang="en-US" sz="2900" dirty="0">
                <a:latin typeface="+mn-lt"/>
              </a:rPr>
              <a:t>Max check $2590 for 2023 tax filing</a:t>
            </a:r>
            <a:br>
              <a:rPr lang="en-US" sz="2900" dirty="0">
                <a:latin typeface="+mn-lt"/>
              </a:rPr>
            </a:br>
            <a:r>
              <a:rPr lang="en-US" sz="2900" dirty="0">
                <a:latin typeface="+mn-lt"/>
              </a:rPr>
              <a:t>Retroactive for three years, up to ~$6,110</a:t>
            </a:r>
            <a:br>
              <a:rPr lang="en-US" sz="2900" dirty="0">
                <a:latin typeface="+mn-lt"/>
              </a:rPr>
            </a:br>
            <a:r>
              <a:rPr lang="en-US" sz="2900" dirty="0">
                <a:latin typeface="+mn-lt"/>
              </a:rPr>
              <a:t>No cost to Lancaster, but significant and rapid benefit to Seniors</a:t>
            </a:r>
            <a:br>
              <a:rPr lang="en-US" sz="2900" dirty="0">
                <a:latin typeface="+mn-lt"/>
              </a:rPr>
            </a:br>
            <a:r>
              <a:rPr lang="en-US" sz="2900" dirty="0">
                <a:latin typeface="+mn-lt"/>
              </a:rPr>
              <a:t>Apply by April 14, 2024, for 2020, for maximum benefit</a:t>
            </a:r>
            <a:br>
              <a:rPr lang="en-US" sz="2900" dirty="0">
                <a:latin typeface="+mn-lt"/>
              </a:rPr>
            </a:br>
            <a:r>
              <a:rPr lang="en-US" sz="2900" dirty="0">
                <a:latin typeface="+mn-lt"/>
              </a:rPr>
              <a:t>Working with COA, LCC, HHS to promote </a:t>
            </a:r>
          </a:p>
        </p:txBody>
      </p:sp>
      <p:sp>
        <p:nvSpPr>
          <p:cNvPr id="7" name="TextBox 6">
            <a:extLst>
              <a:ext uri="{FF2B5EF4-FFF2-40B4-BE49-F238E27FC236}">
                <a16:creationId xmlns:a16="http://schemas.microsoft.com/office/drawing/2014/main" id="{3A29EBDD-05A9-53F0-364E-F32540B7AFF2}"/>
              </a:ext>
            </a:extLst>
          </p:cNvPr>
          <p:cNvSpPr txBox="1"/>
          <p:nvPr/>
        </p:nvSpPr>
        <p:spPr>
          <a:xfrm>
            <a:off x="1524000" y="5514052"/>
            <a:ext cx="9144000" cy="651910"/>
          </a:xfrm>
          <a:prstGeom prst="rect">
            <a:avLst/>
          </a:prstGeom>
        </p:spPr>
        <p:txBody>
          <a:bodyPr rtlCol="0" anchor="ctr">
            <a:normAutofit/>
          </a:bodyPr>
          <a:lstStyle/>
          <a:p>
            <a:pPr>
              <a:spcAft>
                <a:spcPts val="600"/>
              </a:spcAft>
            </a:pPr>
            <a:endParaRPr lang="en-US" b="1" dirty="0">
              <a:latin typeface="+mj-lt"/>
            </a:endParaRPr>
          </a:p>
        </p:txBody>
      </p:sp>
      <p:cxnSp>
        <p:nvCxnSpPr>
          <p:cNvPr id="18" name="Straight Connector 17">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188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D19BAC4-B42F-D65A-A4B8-9D8EE67ABFC5}"/>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29B4BF-BECC-218B-3D5F-61F0ACF810E2}"/>
              </a:ext>
            </a:extLst>
          </p:cNvPr>
          <p:cNvSpPr>
            <a:spLocks noGrp="1"/>
          </p:cNvSpPr>
          <p:nvPr>
            <p:ph type="ctrTitle"/>
          </p:nvPr>
        </p:nvSpPr>
        <p:spPr>
          <a:xfrm>
            <a:off x="1524000" y="1293338"/>
            <a:ext cx="9144000" cy="3274592"/>
          </a:xfrm>
        </p:spPr>
        <p:txBody>
          <a:bodyPr anchor="ctr">
            <a:normAutofit/>
          </a:bodyPr>
          <a:lstStyle/>
          <a:p>
            <a:pPr marR="0">
              <a:spcBef>
                <a:spcPts val="0"/>
              </a:spcBef>
              <a:spcAft>
                <a:spcPts val="0"/>
              </a:spcAft>
            </a:pPr>
            <a:r>
              <a:rPr lang="en-US" sz="2900" b="1" dirty="0">
                <a:latin typeface="+mn-lt"/>
              </a:rPr>
              <a:t>Proposal </a:t>
            </a:r>
            <a:br>
              <a:rPr lang="en-US" sz="2900" b="1" dirty="0">
                <a:latin typeface="+mn-lt"/>
              </a:rPr>
            </a:br>
            <a:r>
              <a:rPr lang="en-US" sz="2900" b="1" dirty="0">
                <a:latin typeface="+mn-lt"/>
              </a:rPr>
              <a:t>Promote the MA Circuit Breaker Tax Credit</a:t>
            </a:r>
            <a:br>
              <a:rPr lang="en-US" sz="2900" dirty="0">
                <a:latin typeface="+mn-lt"/>
              </a:rPr>
            </a:br>
            <a:br>
              <a:rPr lang="en-US" sz="2900" dirty="0">
                <a:latin typeface="+mn-lt"/>
              </a:rPr>
            </a:br>
            <a:r>
              <a:rPr lang="en-US" sz="2900" dirty="0">
                <a:latin typeface="+mn-lt"/>
              </a:rPr>
              <a:t>Why are we making this proposal now?</a:t>
            </a:r>
            <a:br>
              <a:rPr lang="en-US" sz="2900" dirty="0">
                <a:latin typeface="+mn-lt"/>
              </a:rPr>
            </a:br>
            <a:r>
              <a:rPr lang="en-US" sz="2900" dirty="0">
                <a:latin typeface="+mn-lt"/>
              </a:rPr>
              <a:t>1. Immediately Implementable</a:t>
            </a:r>
            <a:br>
              <a:rPr lang="en-US" sz="2900" dirty="0">
                <a:latin typeface="+mn-lt"/>
              </a:rPr>
            </a:br>
            <a:r>
              <a:rPr lang="en-US" sz="2900" dirty="0">
                <a:latin typeface="+mn-lt"/>
              </a:rPr>
              <a:t>2. Broadly applicable (Owners and Renters)</a:t>
            </a:r>
            <a:br>
              <a:rPr lang="en-US" sz="2900" dirty="0">
                <a:latin typeface="+mn-lt"/>
              </a:rPr>
            </a:br>
            <a:r>
              <a:rPr lang="en-US" sz="2900" dirty="0">
                <a:latin typeface="+mn-lt"/>
              </a:rPr>
              <a:t>3. Provides real financial benefit now</a:t>
            </a:r>
            <a:br>
              <a:rPr lang="en-US" sz="2900" dirty="0">
                <a:latin typeface="+mn-lt"/>
              </a:rPr>
            </a:br>
            <a:endParaRPr lang="en-US" sz="2900" dirty="0">
              <a:latin typeface="+mn-lt"/>
            </a:endParaRPr>
          </a:p>
        </p:txBody>
      </p:sp>
      <p:sp>
        <p:nvSpPr>
          <p:cNvPr id="7" name="TextBox 6">
            <a:extLst>
              <a:ext uri="{FF2B5EF4-FFF2-40B4-BE49-F238E27FC236}">
                <a16:creationId xmlns:a16="http://schemas.microsoft.com/office/drawing/2014/main" id="{3A29EBDD-05A9-53F0-364E-F32540B7AFF2}"/>
              </a:ext>
            </a:extLst>
          </p:cNvPr>
          <p:cNvSpPr txBox="1"/>
          <p:nvPr/>
        </p:nvSpPr>
        <p:spPr>
          <a:xfrm>
            <a:off x="1524000" y="5514052"/>
            <a:ext cx="9144000" cy="651910"/>
          </a:xfrm>
          <a:prstGeom prst="rect">
            <a:avLst/>
          </a:prstGeom>
        </p:spPr>
        <p:txBody>
          <a:bodyPr rtlCol="0" anchor="ctr">
            <a:normAutofit/>
          </a:bodyPr>
          <a:lstStyle/>
          <a:p>
            <a:pPr>
              <a:spcAft>
                <a:spcPts val="600"/>
              </a:spcAft>
            </a:pPr>
            <a:endParaRPr lang="en-US" b="1" dirty="0">
              <a:latin typeface="+mj-lt"/>
            </a:endParaRPr>
          </a:p>
        </p:txBody>
      </p:sp>
      <p:cxnSp>
        <p:nvCxnSpPr>
          <p:cNvPr id="18" name="Straight Connector 17">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834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9C89192-D71E-B266-0C41-924C0A287F9C}"/>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Call to Action  - for Seniors</a:t>
            </a:r>
          </a:p>
        </p:txBody>
      </p:sp>
      <p:sp>
        <p:nvSpPr>
          <p:cNvPr id="3" name="Content Placeholder 2">
            <a:extLst>
              <a:ext uri="{FF2B5EF4-FFF2-40B4-BE49-F238E27FC236}">
                <a16:creationId xmlns:a16="http://schemas.microsoft.com/office/drawing/2014/main" id="{280F39E9-83F0-1B70-4C27-FD902507B9DC}"/>
              </a:ext>
            </a:extLst>
          </p:cNvPr>
          <p:cNvSpPr>
            <a:spLocks noGrp="1"/>
          </p:cNvSpPr>
          <p:nvPr>
            <p:ph idx="1"/>
          </p:nvPr>
        </p:nvSpPr>
        <p:spPr>
          <a:xfrm>
            <a:off x="838200" y="2586789"/>
            <a:ext cx="10515600" cy="3869990"/>
          </a:xfrm>
        </p:spPr>
        <p:txBody>
          <a:bodyPr>
            <a:normAutofit fontScale="70000" lnSpcReduction="20000"/>
          </a:bodyPr>
          <a:lstStyle/>
          <a:p>
            <a:r>
              <a:rPr lang="en-US" sz="3100" dirty="0"/>
              <a:t>Seniors</a:t>
            </a:r>
          </a:p>
          <a:p>
            <a:pPr lvl="1"/>
            <a:r>
              <a:rPr lang="en-US" sz="3100" dirty="0"/>
              <a:t>Have you filed your MA Income Tax Schedule CB for the last 3 years?</a:t>
            </a:r>
          </a:p>
          <a:p>
            <a:pPr lvl="2"/>
            <a:r>
              <a:rPr lang="en-US" sz="3100" dirty="0"/>
              <a:t>If yes, great!</a:t>
            </a:r>
          </a:p>
          <a:p>
            <a:pPr lvl="2"/>
            <a:r>
              <a:rPr lang="en-US" sz="3100" dirty="0"/>
              <a:t>If No or Not Sure</a:t>
            </a:r>
          </a:p>
          <a:p>
            <a:pPr lvl="3"/>
            <a:r>
              <a:rPr lang="en-US" sz="3100" dirty="0"/>
              <a:t>Then call your tax preparer soon (deadline to file by 4/14/24) and ask</a:t>
            </a:r>
          </a:p>
          <a:p>
            <a:pPr lvl="4"/>
            <a:r>
              <a:rPr lang="en-US" sz="3100" dirty="0"/>
              <a:t>Have you filed a MA Income Tax Schedule CB for me for the last 3 years?</a:t>
            </a:r>
          </a:p>
          <a:p>
            <a:pPr lvl="5"/>
            <a:r>
              <a:rPr lang="en-US" sz="3100" dirty="0"/>
              <a:t>If not, please do so asap to meet 4/14/24 deadline.</a:t>
            </a:r>
          </a:p>
          <a:p>
            <a:pPr lvl="3"/>
            <a:r>
              <a:rPr lang="en-US" sz="3100" dirty="0"/>
              <a:t>If don’t have a Tax Preparer, contact LCC, and they will make referral.</a:t>
            </a:r>
          </a:p>
          <a:p>
            <a:pPr lvl="2"/>
            <a:r>
              <a:rPr lang="en-US" sz="3100" dirty="0"/>
              <a:t>Filing CB Schedule could be worth (0 - $6110) for 4 years ( 2020 – 2023)</a:t>
            </a:r>
          </a:p>
          <a:p>
            <a:pPr lvl="1"/>
            <a:r>
              <a:rPr lang="en-US" sz="3100" dirty="0"/>
              <a:t>Ref. – Circuit Breaker Videos 2; 1. short, 2. more detailed </a:t>
            </a:r>
            <a:r>
              <a:rPr lang="en-US" sz="3100" dirty="0">
                <a:hlinkClick r:id="rId2"/>
              </a:rPr>
              <a:t>https://www.youtube.com/watch?v=6CJOfKwyXj8</a:t>
            </a:r>
            <a:endParaRPr lang="en-US" sz="3100" dirty="0"/>
          </a:p>
          <a:p>
            <a:pPr marL="0" indent="0">
              <a:buNone/>
            </a:pPr>
            <a:r>
              <a:rPr lang="en-US" sz="3100" dirty="0"/>
              <a:t>			 . </a:t>
            </a:r>
          </a:p>
          <a:p>
            <a:pPr lvl="3"/>
            <a:endParaRPr lang="en-US" sz="1600" dirty="0"/>
          </a:p>
        </p:txBody>
      </p:sp>
    </p:spTree>
    <p:extLst>
      <p:ext uri="{BB962C8B-B14F-4D97-AF65-F5344CB8AC3E}">
        <p14:creationId xmlns:p14="http://schemas.microsoft.com/office/powerpoint/2010/main" val="2047330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280F39E9-83F0-1B70-4C27-FD902507B9DC}"/>
              </a:ext>
            </a:extLst>
          </p:cNvPr>
          <p:cNvSpPr>
            <a:spLocks noGrp="1"/>
          </p:cNvSpPr>
          <p:nvPr>
            <p:ph idx="1"/>
          </p:nvPr>
        </p:nvSpPr>
        <p:spPr>
          <a:xfrm>
            <a:off x="838200" y="2586789"/>
            <a:ext cx="10515600" cy="3590174"/>
          </a:xfrm>
        </p:spPr>
        <p:txBody>
          <a:bodyPr>
            <a:normAutofit fontScale="25000" lnSpcReduction="20000"/>
          </a:bodyPr>
          <a:lstStyle/>
          <a:p>
            <a:r>
              <a:rPr lang="en-US" sz="8000" dirty="0"/>
              <a:t>Call/email Senior Family Member/Senior Friends and ask </a:t>
            </a:r>
          </a:p>
          <a:p>
            <a:pPr lvl="1"/>
            <a:r>
              <a:rPr lang="en-US" sz="8000" dirty="0"/>
              <a:t>Have you filed the MA Income Tax Schedule CB for the last 3 years?</a:t>
            </a:r>
          </a:p>
          <a:p>
            <a:pPr lvl="2"/>
            <a:r>
              <a:rPr lang="en-US" sz="8000" dirty="0"/>
              <a:t>If yes, great!</a:t>
            </a:r>
          </a:p>
          <a:p>
            <a:pPr lvl="2"/>
            <a:r>
              <a:rPr lang="en-US" sz="8000" dirty="0"/>
              <a:t>If No or Not Sure</a:t>
            </a:r>
          </a:p>
          <a:p>
            <a:pPr lvl="3"/>
            <a:r>
              <a:rPr lang="en-US" sz="8000" dirty="0"/>
              <a:t>Then call your tax preparer soon (deadline to file by 4/14/24) and ask</a:t>
            </a:r>
          </a:p>
          <a:p>
            <a:pPr lvl="4"/>
            <a:r>
              <a:rPr lang="en-US" sz="8000" dirty="0"/>
              <a:t>Have you filed the MA Income Tax Schedule CB for me for the last 3 years?</a:t>
            </a:r>
          </a:p>
          <a:p>
            <a:pPr lvl="5"/>
            <a:r>
              <a:rPr lang="en-US" sz="8000" dirty="0"/>
              <a:t>If not, please do so asap to meet 4/14/24 deadline.</a:t>
            </a:r>
          </a:p>
          <a:p>
            <a:pPr lvl="2"/>
            <a:r>
              <a:rPr lang="en-US" sz="8000" dirty="0"/>
              <a:t> Filing CB form could be worth (0 - $6110) for 4 years ( 2020 – 2023)</a:t>
            </a:r>
          </a:p>
          <a:p>
            <a:pPr lvl="2"/>
            <a:r>
              <a:rPr lang="en-US" sz="8000" dirty="0"/>
              <a:t>If they don’t have a Tax Preparer, contact LCC, and they will make referral,</a:t>
            </a:r>
          </a:p>
          <a:p>
            <a:pPr lvl="2"/>
            <a:endParaRPr lang="en-US" sz="8000" dirty="0"/>
          </a:p>
          <a:p>
            <a:pPr lvl="1"/>
            <a:r>
              <a:rPr lang="en-US" sz="8000" dirty="0"/>
              <a:t>Ask them to call/email others</a:t>
            </a:r>
          </a:p>
          <a:p>
            <a:pPr lvl="1"/>
            <a:r>
              <a:rPr lang="en-US" sz="8000" dirty="0"/>
              <a:t>Ref. – Circuit Breaker Videos 2; 1. short, 2. more detailed </a:t>
            </a:r>
            <a:r>
              <a:rPr lang="en-US" sz="8000" dirty="0">
                <a:hlinkClick r:id="rId2"/>
              </a:rPr>
              <a:t>https://www.youtube.com/watch?v=6CJOfKwyXj8</a:t>
            </a:r>
            <a:r>
              <a:rPr lang="en-US" sz="3400" dirty="0"/>
              <a:t>	</a:t>
            </a:r>
          </a:p>
          <a:p>
            <a:pPr marL="0" indent="0">
              <a:buNone/>
            </a:pPr>
            <a:r>
              <a:rPr lang="en-US" sz="2000" dirty="0"/>
              <a:t>			 . </a:t>
            </a:r>
          </a:p>
          <a:p>
            <a:pPr lvl="3"/>
            <a:endParaRPr lang="en-US" sz="2000" dirty="0"/>
          </a:p>
        </p:txBody>
      </p:sp>
      <p:sp>
        <p:nvSpPr>
          <p:cNvPr id="5" name="Title 1">
            <a:extLst>
              <a:ext uri="{FF2B5EF4-FFF2-40B4-BE49-F238E27FC236}">
                <a16:creationId xmlns:a16="http://schemas.microsoft.com/office/drawing/2014/main" id="{951F642D-03DF-3F70-D804-28A50B519B00}"/>
              </a:ext>
            </a:extLst>
          </p:cNvPr>
          <p:cNvSpPr>
            <a:spLocks noGrp="1"/>
          </p:cNvSpPr>
          <p:nvPr>
            <p:ph type="title"/>
          </p:nvPr>
        </p:nvSpPr>
        <p:spPr>
          <a:xfrm>
            <a:off x="838200" y="401638"/>
            <a:ext cx="10515600" cy="1347787"/>
          </a:xfrm>
        </p:spPr>
        <p:txBody>
          <a:bodyPr>
            <a:normAutofit/>
          </a:bodyPr>
          <a:lstStyle/>
          <a:p>
            <a:pPr algn="ctr"/>
            <a:r>
              <a:rPr lang="en-US" dirty="0">
                <a:solidFill>
                  <a:schemeClr val="bg1"/>
                </a:solidFill>
              </a:rPr>
              <a:t>Call to Action – for Family/ Friends of Seniors/(Everyone)	</a:t>
            </a:r>
          </a:p>
        </p:txBody>
      </p:sp>
    </p:spTree>
    <p:extLst>
      <p:ext uri="{BB962C8B-B14F-4D97-AF65-F5344CB8AC3E}">
        <p14:creationId xmlns:p14="http://schemas.microsoft.com/office/powerpoint/2010/main" val="3905721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870F5-7C08-0E75-D6A3-C936B5B88C2E}"/>
              </a:ext>
            </a:extLst>
          </p:cNvPr>
          <p:cNvSpPr>
            <a:spLocks noGrp="1"/>
          </p:cNvSpPr>
          <p:nvPr>
            <p:ph type="title"/>
          </p:nvPr>
        </p:nvSpPr>
        <p:spPr>
          <a:xfrm>
            <a:off x="838200" y="1"/>
            <a:ext cx="10515600" cy="1314450"/>
          </a:xfrm>
        </p:spPr>
        <p:txBody>
          <a:bodyPr>
            <a:normAutofit/>
          </a:bodyPr>
          <a:lstStyle/>
          <a:p>
            <a:pPr algn="ctr"/>
            <a:r>
              <a:rPr lang="en-US" kern="100" dirty="0">
                <a:effectLst/>
                <a:latin typeface="Calibri" panose="020F0502020204030204" pitchFamily="34" charset="0"/>
                <a:ea typeface="Calibri" panose="020F0502020204030204" pitchFamily="34" charset="0"/>
                <a:cs typeface="Times New Roman" panose="02020603050405020304" pitchFamily="18" charset="0"/>
              </a:rPr>
              <a:t>Tax Fairness Committee Process</a:t>
            </a:r>
            <a:br>
              <a:rPr lang="en-US"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4" name="Content Placeholder 3">
            <a:extLst>
              <a:ext uri="{FF2B5EF4-FFF2-40B4-BE49-F238E27FC236}">
                <a16:creationId xmlns:a16="http://schemas.microsoft.com/office/drawing/2014/main" id="{F37B9EF8-35EB-A7B7-1F08-C1F1CEAFC8F9}"/>
              </a:ext>
            </a:extLst>
          </p:cNvPr>
          <p:cNvGraphicFramePr>
            <a:graphicFrameLocks noGrp="1"/>
          </p:cNvGraphicFramePr>
          <p:nvPr>
            <p:ph idx="1"/>
            <p:extLst>
              <p:ext uri="{D42A27DB-BD31-4B8C-83A1-F6EECF244321}">
                <p14:modId xmlns:p14="http://schemas.microsoft.com/office/powerpoint/2010/main" val="576631214"/>
              </p:ext>
            </p:extLst>
          </p:nvPr>
        </p:nvGraphicFramePr>
        <p:xfrm>
          <a:off x="838200" y="781971"/>
          <a:ext cx="10515597" cy="6076028"/>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754535008"/>
                    </a:ext>
                  </a:extLst>
                </a:gridCol>
                <a:gridCol w="3505199">
                  <a:extLst>
                    <a:ext uri="{9D8B030D-6E8A-4147-A177-3AD203B41FA5}">
                      <a16:colId xmlns:a16="http://schemas.microsoft.com/office/drawing/2014/main" val="2928502569"/>
                    </a:ext>
                  </a:extLst>
                </a:gridCol>
                <a:gridCol w="3505199">
                  <a:extLst>
                    <a:ext uri="{9D8B030D-6E8A-4147-A177-3AD203B41FA5}">
                      <a16:colId xmlns:a16="http://schemas.microsoft.com/office/drawing/2014/main" val="2560814689"/>
                    </a:ext>
                  </a:extLst>
                </a:gridCol>
              </a:tblGrid>
              <a:tr h="1931062">
                <a:tc>
                  <a:txBody>
                    <a:bodyPr/>
                    <a:lstStyle/>
                    <a:p>
                      <a:pPr lvl="1"/>
                      <a:r>
                        <a:rPr lang="en-US" sz="2000" b="0" kern="1200" dirty="0">
                          <a:solidFill>
                            <a:schemeClr val="dk1"/>
                          </a:solidFill>
                          <a:effectLst/>
                          <a:latin typeface="+mn-lt"/>
                          <a:ea typeface="+mn-ea"/>
                          <a:cs typeface="+mn-cs"/>
                        </a:rPr>
                        <a:t>Good/Willing to Work  Committee Members – </a:t>
                      </a:r>
                    </a:p>
                    <a:p>
                      <a:pPr lvl="1"/>
                      <a:r>
                        <a:rPr lang="en-US" sz="2000" b="0" kern="1200" dirty="0">
                          <a:solidFill>
                            <a:schemeClr val="dk1"/>
                          </a:solidFill>
                          <a:effectLst/>
                          <a:latin typeface="+mn-lt"/>
                          <a:ea typeface="+mn-ea"/>
                          <a:cs typeface="+mn-cs"/>
                        </a:rPr>
                        <a:t>Debra Sanders, Denise Hurley </a:t>
                      </a:r>
                      <a:r>
                        <a:rPr lang="en-US" sz="1800" b="0" kern="1200" dirty="0">
                          <a:solidFill>
                            <a:schemeClr val="dk1"/>
                          </a:solidFill>
                          <a:effectLst/>
                          <a:latin typeface="+mn-lt"/>
                          <a:ea typeface="+mn-ea"/>
                          <a:cs typeface="+mn-cs"/>
                        </a:rPr>
                        <a:t>(10/23 – 1/24)</a:t>
                      </a:r>
                      <a:r>
                        <a:rPr lang="en-US" sz="2000" b="0" kern="1200" dirty="0">
                          <a:solidFill>
                            <a:schemeClr val="dk1"/>
                          </a:solidFill>
                          <a:effectLst/>
                          <a:latin typeface="+mn-lt"/>
                          <a:ea typeface="+mn-ea"/>
                          <a:cs typeface="+mn-cs"/>
                        </a:rPr>
                        <a:t>, Dick Trussell, Haidee LeClaire, Shelia Casey, Susan </a:t>
                      </a:r>
                      <a:r>
                        <a:rPr lang="en-US" sz="2000" b="0" kern="1200" dirty="0" err="1">
                          <a:solidFill>
                            <a:schemeClr val="dk1"/>
                          </a:solidFill>
                          <a:effectLst/>
                          <a:latin typeface="+mn-lt"/>
                          <a:ea typeface="+mn-ea"/>
                          <a:cs typeface="+mn-cs"/>
                        </a:rPr>
                        <a:t>Munyon</a:t>
                      </a:r>
                      <a:r>
                        <a:rPr lang="en-US" sz="2000" b="0" kern="1200" dirty="0">
                          <a:solidFill>
                            <a:schemeClr val="dk1"/>
                          </a:solidFill>
                          <a:effectLst/>
                          <a:latin typeface="+mn-lt"/>
                          <a:ea typeface="+mn-ea"/>
                          <a:cs typeface="+mn-cs"/>
                        </a:rPr>
                        <a:t>, Roy Rezac. </a:t>
                      </a:r>
                      <a:endParaRPr lang="en-US" sz="2000" b="0" dirty="0"/>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dk1"/>
                          </a:solidFill>
                          <a:effectLst/>
                          <a:latin typeface="+mn-lt"/>
                          <a:ea typeface="+mn-ea"/>
                          <a:cs typeface="+mn-cs"/>
                        </a:rPr>
                        <a:t>Broad Charter – do the right thing by the town in areas of SME and Tax Fairness</a:t>
                      </a:r>
                    </a:p>
                    <a:p>
                      <a:endParaRPr lang="en-US" sz="2000" b="0" dirty="0"/>
                    </a:p>
                  </a:txBody>
                  <a:tcPr>
                    <a:solidFill>
                      <a:schemeClr val="accent1">
                        <a:lumMod val="40000"/>
                        <a:lumOff val="60000"/>
                      </a:schemeClr>
                    </a:solidFill>
                  </a:tcPr>
                </a:tc>
                <a:tc>
                  <a:txBody>
                    <a:bodyPr/>
                    <a:lstStyle/>
                    <a:p>
                      <a:r>
                        <a:rPr lang="en-US" sz="2000" b="0" dirty="0">
                          <a:solidFill>
                            <a:schemeClr val="tx1"/>
                          </a:solidFill>
                        </a:rPr>
                        <a:t>Learn from Other – 8 towns that have implemented an SME</a:t>
                      </a:r>
                      <a:r>
                        <a:rPr lang="en-US" sz="2000" b="0" dirty="0"/>
                        <a:t> </a:t>
                      </a:r>
                    </a:p>
                  </a:txBody>
                  <a:tcPr>
                    <a:solidFill>
                      <a:schemeClr val="accent1">
                        <a:lumMod val="40000"/>
                        <a:lumOff val="60000"/>
                      </a:schemeClr>
                    </a:solidFill>
                  </a:tcPr>
                </a:tc>
                <a:extLst>
                  <a:ext uri="{0D108BD9-81ED-4DB2-BD59-A6C34878D82A}">
                    <a16:rowId xmlns:a16="http://schemas.microsoft.com/office/drawing/2014/main" val="1376078639"/>
                  </a:ext>
                </a:extLst>
              </a:tr>
              <a:tr h="1016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a:solidFill>
                            <a:schemeClr val="dk1"/>
                          </a:solidFill>
                          <a:effectLst/>
                          <a:latin typeface="+mn-lt"/>
                          <a:ea typeface="+mn-ea"/>
                          <a:cs typeface="+mn-cs"/>
                        </a:rPr>
                        <a:t>Good process leads to good results</a:t>
                      </a:r>
                    </a:p>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a:solidFill>
                            <a:schemeClr val="dk1"/>
                          </a:solidFill>
                          <a:effectLst/>
                          <a:latin typeface="+mn-lt"/>
                          <a:ea typeface="+mn-ea"/>
                          <a:cs typeface="+mn-cs"/>
                        </a:rPr>
                        <a:t>Do fact-based research/analysis of the problem/proposal to address.</a:t>
                      </a:r>
                      <a:endParaRPr lang="en-US" sz="2000" dirty="0"/>
                    </a:p>
                  </a:txBody>
                  <a:tcPr/>
                </a:tc>
                <a:tc>
                  <a:txBody>
                    <a:bodyPr/>
                    <a:lstStyle/>
                    <a:p>
                      <a:r>
                        <a:rPr lang="en-US" sz="2000" dirty="0"/>
                        <a:t>Understand Lancaster’s problem before we implement a solution.</a:t>
                      </a:r>
                    </a:p>
                  </a:txBody>
                  <a:tcPr/>
                </a:tc>
                <a:extLst>
                  <a:ext uri="{0D108BD9-81ED-4DB2-BD59-A6C34878D82A}">
                    <a16:rowId xmlns:a16="http://schemas.microsoft.com/office/drawing/2014/main" val="3738467141"/>
                  </a:ext>
                </a:extLst>
              </a:tr>
              <a:tr h="1931062">
                <a:tc>
                  <a:txBody>
                    <a:bodyPr/>
                    <a:lstStyle/>
                    <a:p>
                      <a:pPr lvl="1"/>
                      <a:r>
                        <a:rPr lang="en-US" sz="2000" kern="1200">
                          <a:solidFill>
                            <a:schemeClr val="dk1"/>
                          </a:solidFill>
                          <a:effectLst/>
                          <a:latin typeface="+mn-lt"/>
                          <a:ea typeface="+mn-ea"/>
                          <a:cs typeface="+mn-cs"/>
                        </a:rPr>
                        <a:t>Our meeting process </a:t>
                      </a:r>
                    </a:p>
                    <a:p>
                      <a:pPr lvl="2"/>
                      <a:r>
                        <a:rPr lang="en-US" sz="2000" kern="1200">
                          <a:solidFill>
                            <a:schemeClr val="dk1"/>
                          </a:solidFill>
                          <a:effectLst/>
                          <a:latin typeface="+mn-lt"/>
                          <a:ea typeface="+mn-ea"/>
                          <a:cs typeface="+mn-cs"/>
                        </a:rPr>
                        <a:t>Consider other sides to issue and other  points of view</a:t>
                      </a:r>
                    </a:p>
                    <a:p>
                      <a:pPr lvl="2"/>
                      <a:r>
                        <a:rPr lang="en-US" sz="2000" kern="1200">
                          <a:solidFill>
                            <a:schemeClr val="dk1"/>
                          </a:solidFill>
                          <a:effectLst/>
                          <a:latin typeface="+mn-lt"/>
                          <a:ea typeface="+mn-ea"/>
                          <a:cs typeface="+mn-cs"/>
                        </a:rPr>
                        <a:t>Respect others</a:t>
                      </a:r>
                    </a:p>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a:solidFill>
                            <a:schemeClr val="dk1"/>
                          </a:solidFill>
                          <a:effectLst/>
                          <a:latin typeface="+mn-lt"/>
                          <a:ea typeface="+mn-ea"/>
                          <a:cs typeface="+mn-cs"/>
                        </a:rPr>
                        <a:t>Working groups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000" kern="1200">
                          <a:solidFill>
                            <a:schemeClr val="dk1"/>
                          </a:solidFill>
                          <a:effectLst/>
                          <a:latin typeface="+mn-lt"/>
                          <a:ea typeface="+mn-ea"/>
                          <a:cs typeface="+mn-cs"/>
                        </a:rPr>
                        <a:t>-  7 members enables working groups of up to 3.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000" kern="1200">
                          <a:solidFill>
                            <a:schemeClr val="dk1"/>
                          </a:solidFill>
                          <a:effectLst/>
                          <a:latin typeface="+mn-lt"/>
                          <a:ea typeface="+mn-ea"/>
                          <a:cs typeface="+mn-cs"/>
                        </a:rPr>
                        <a:t>Divide and conquer </a:t>
                      </a:r>
                    </a:p>
                    <a:p>
                      <a:endParaRPr lang="en-US" sz="2000" dirty="0"/>
                    </a:p>
                  </a:txBody>
                  <a:tcPr/>
                </a:tc>
                <a:tc>
                  <a:txBody>
                    <a:bodyPr/>
                    <a:lstStyle/>
                    <a:p>
                      <a:r>
                        <a:rPr lang="en-US" sz="2000" dirty="0"/>
                        <a:t>Help we have received from others</a:t>
                      </a:r>
                    </a:p>
                    <a:p>
                      <a:r>
                        <a:rPr lang="en-US" sz="2000" dirty="0"/>
                        <a:t>Kate Hodges, Kelly Dolan and Caitlin Roy, COA, Lancaster Town Employees ( Kathi Rocco, Mandy Cannon, Jill Hazelrigg, Bobbi Jo Williams, Marcia Sands, …) Others - Kendra Dickinson, Nikki </a:t>
                      </a:r>
                      <a:r>
                        <a:rPr lang="en-US" sz="2000"/>
                        <a:t>Kanis</a:t>
                      </a:r>
                      <a:endParaRPr lang="en-US" sz="2000" dirty="0"/>
                    </a:p>
                  </a:txBody>
                  <a:tcPr/>
                </a:tc>
                <a:extLst>
                  <a:ext uri="{0D108BD9-81ED-4DB2-BD59-A6C34878D82A}">
                    <a16:rowId xmlns:a16="http://schemas.microsoft.com/office/drawing/2014/main" val="396918014"/>
                  </a:ext>
                </a:extLst>
              </a:tr>
            </a:tbl>
          </a:graphicData>
        </a:graphic>
      </p:graphicFrame>
    </p:spTree>
    <p:extLst>
      <p:ext uri="{BB962C8B-B14F-4D97-AF65-F5344CB8AC3E}">
        <p14:creationId xmlns:p14="http://schemas.microsoft.com/office/powerpoint/2010/main" val="4268060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8B3B7BB-8425-ADEE-FDC3-E6660976E7C8}"/>
            </a:ext>
          </a:extLst>
        </p:cNvPr>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D2DE92F-E913-9041-C9F6-86D562337525}"/>
              </a:ext>
            </a:extLst>
          </p:cNvPr>
          <p:cNvSpPr txBox="1"/>
          <p:nvPr/>
        </p:nvSpPr>
        <p:spPr>
          <a:xfrm>
            <a:off x="808637" y="386930"/>
            <a:ext cx="9939079" cy="1188950"/>
          </a:xfrm>
          <a:prstGeom prst="rect">
            <a:avLst/>
          </a:prstGeom>
        </p:spPr>
        <p:txBody>
          <a:bodyPr vert="horz" lIns="91440" tIns="45720" rIns="91440" bIns="45720" rtlCol="0" anchor="b">
            <a:normAutofit fontScale="85000" lnSpcReduction="10000"/>
          </a:bodyPr>
          <a:lstStyle/>
          <a:p>
            <a:pPr>
              <a:lnSpc>
                <a:spcPct val="90000"/>
              </a:lnSpc>
              <a:spcBef>
                <a:spcPct val="0"/>
              </a:spcBef>
              <a:spcAft>
                <a:spcPts val="600"/>
              </a:spcAft>
            </a:pPr>
            <a:r>
              <a:rPr lang="en-US" sz="5400" b="1" kern="1200" dirty="0">
                <a:solidFill>
                  <a:schemeClr val="tx1"/>
                </a:solidFill>
                <a:latin typeface="+mj-lt"/>
                <a:ea typeface="+mj-ea"/>
                <a:cs typeface="+mj-cs"/>
              </a:rPr>
              <a:t>Next Steps for Tax Fairness Committee</a:t>
            </a:r>
          </a:p>
        </p:txBody>
      </p:sp>
      <p:grpSp>
        <p:nvGrpSpPr>
          <p:cNvPr id="14" name="Group 1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5" name="Rectangle 1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C8F3D86-7D9F-E96E-4BBD-8924ED4FF3B1}"/>
              </a:ext>
            </a:extLst>
          </p:cNvPr>
          <p:cNvSpPr txBox="1"/>
          <p:nvPr/>
        </p:nvSpPr>
        <p:spPr>
          <a:xfrm>
            <a:off x="793660" y="2599509"/>
            <a:ext cx="10143668" cy="3435531"/>
          </a:xfrm>
          <a:prstGeom prst="rect">
            <a:avLst/>
          </a:prstGeom>
        </p:spPr>
        <p:txBody>
          <a:bodyPr vert="horz" lIns="91440" tIns="45720" rIns="91440" bIns="45720" rtlCol="0" anchor="ctr">
            <a:normAutofit/>
          </a:bodyPr>
          <a:lstStyle/>
          <a:p>
            <a:pPr marL="800100" marR="0" lvl="1" indent="-228600">
              <a:lnSpc>
                <a:spcPct val="90000"/>
              </a:lnSpc>
              <a:spcBef>
                <a:spcPts val="0"/>
              </a:spcBef>
              <a:spcAft>
                <a:spcPts val="600"/>
              </a:spcAft>
              <a:buFont typeface="Arial" panose="020B0604020202020204" pitchFamily="34" charset="0"/>
              <a:buChar char="•"/>
            </a:pPr>
            <a:r>
              <a:rPr lang="en-US" sz="2400" dirty="0"/>
              <a:t>Work with COA, HHS, LCC on CB program education, communication and Implementation</a:t>
            </a:r>
          </a:p>
          <a:p>
            <a:pPr marL="800100" marR="0" lvl="1" indent="-228600">
              <a:lnSpc>
                <a:spcPct val="90000"/>
              </a:lnSpc>
              <a:spcBef>
                <a:spcPts val="0"/>
              </a:spcBef>
              <a:spcAft>
                <a:spcPts val="600"/>
              </a:spcAft>
              <a:buFont typeface="Arial" panose="020B0604020202020204" pitchFamily="34" charset="0"/>
              <a:buChar char="•"/>
            </a:pPr>
            <a:r>
              <a:rPr lang="en-US" sz="2400" dirty="0"/>
              <a:t>Tax Fairness – begin discussions – generally, in Lancaster</a:t>
            </a:r>
          </a:p>
          <a:p>
            <a:pPr marL="800100" lvl="1" indent="-228600">
              <a:lnSpc>
                <a:spcPct val="90000"/>
              </a:lnSpc>
              <a:spcBef>
                <a:spcPts val="0"/>
              </a:spcBef>
              <a:spcAft>
                <a:spcPts val="600"/>
              </a:spcAft>
              <a:buFont typeface="Arial" panose="020B0604020202020204" pitchFamily="34" charset="0"/>
              <a:buChar char="•"/>
            </a:pPr>
            <a:r>
              <a:rPr lang="en-US" sz="2400" dirty="0"/>
              <a:t>Tax deferral investigation</a:t>
            </a:r>
          </a:p>
          <a:p>
            <a:pPr marL="800100" lvl="1" indent="-228600">
              <a:lnSpc>
                <a:spcPct val="90000"/>
              </a:lnSpc>
              <a:spcBef>
                <a:spcPts val="0"/>
              </a:spcBef>
              <a:spcAft>
                <a:spcPts val="600"/>
              </a:spcAft>
              <a:buFont typeface="Arial" panose="020B0604020202020204" pitchFamily="34" charset="0"/>
              <a:buChar char="•"/>
            </a:pPr>
            <a:r>
              <a:rPr lang="en-US" sz="2400" dirty="0">
                <a:effectLst/>
              </a:rPr>
              <a:t>SME analysis on hold pending Governor’s proposal</a:t>
            </a:r>
            <a:endParaRPr lang="en-US" sz="2400" dirty="0"/>
          </a:p>
          <a:p>
            <a:pPr indent="-228600">
              <a:lnSpc>
                <a:spcPct val="90000"/>
              </a:lnSpc>
              <a:spcAft>
                <a:spcPts val="6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1471507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FB77B6-A560-8F1D-6CAE-E56330324F03}"/>
              </a:ext>
            </a:extLst>
          </p:cNvPr>
          <p:cNvSpPr>
            <a:spLocks noGrp="1"/>
          </p:cNvSpPr>
          <p:nvPr>
            <p:ph type="title"/>
          </p:nvPr>
        </p:nvSpPr>
        <p:spPr>
          <a:xfrm>
            <a:off x="645065" y="1463040"/>
            <a:ext cx="3796306" cy="2690949"/>
          </a:xfrm>
        </p:spPr>
        <p:txBody>
          <a:bodyPr anchor="t">
            <a:normAutofit/>
          </a:bodyPr>
          <a:lstStyle/>
          <a:p>
            <a:r>
              <a:rPr lang="en-US" sz="4800" kern="100">
                <a:effectLst/>
                <a:latin typeface="Calibri" panose="020F0502020204030204" pitchFamily="34" charset="0"/>
                <a:ea typeface="Calibri" panose="020F0502020204030204" pitchFamily="34" charset="0"/>
                <a:cs typeface="Times New Roman" panose="02020603050405020304" pitchFamily="18" charset="0"/>
              </a:rPr>
              <a:t>Introduction and Outline</a:t>
            </a:r>
            <a:br>
              <a:rPr lang="en-US" sz="4800" kern="100">
                <a:effectLst/>
                <a:latin typeface="Calibri" panose="020F0502020204030204" pitchFamily="34" charset="0"/>
                <a:ea typeface="Calibri" panose="020F0502020204030204" pitchFamily="34" charset="0"/>
                <a:cs typeface="Times New Roman" panose="02020603050405020304" pitchFamily="18" charset="0"/>
              </a:rPr>
            </a:br>
            <a:endParaRPr lang="en-US" sz="4800"/>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B9BA957-5910-74B4-E603-9CAE707C4E0E}"/>
              </a:ext>
            </a:extLst>
          </p:cNvPr>
          <p:cNvSpPr>
            <a:spLocks noGrp="1"/>
          </p:cNvSpPr>
          <p:nvPr>
            <p:ph idx="1"/>
          </p:nvPr>
        </p:nvSpPr>
        <p:spPr>
          <a:xfrm>
            <a:off x="4580713" y="354959"/>
            <a:ext cx="6966220" cy="5175657"/>
          </a:xfrm>
        </p:spPr>
        <p:txBody>
          <a:bodyPr anchor="t">
            <a:noAutofit/>
          </a:bodyPr>
          <a:lstStyle/>
          <a:p>
            <a:pPr marL="1143000" marR="0" lvl="2" indent="-228600">
              <a:spcBef>
                <a:spcPts val="0"/>
              </a:spcBef>
              <a:spcAft>
                <a:spcPts val="0"/>
              </a:spcAft>
              <a:buFont typeface="+mj-lt"/>
              <a:buAutoNum type="romanL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Mission Statement Review, Background, and Late-Breaking News</a:t>
            </a:r>
          </a:p>
          <a:p>
            <a:pPr marL="1143000" marR="0" lvl="2" indent="-228600">
              <a:spcBef>
                <a:spcPts val="0"/>
              </a:spcBef>
              <a:spcAft>
                <a:spcPts val="0"/>
              </a:spcAft>
              <a:buFont typeface="+mj-lt"/>
              <a:buAutoNum type="romanLcPeriod"/>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Research, Investigations, and Determinations </a:t>
            </a:r>
          </a:p>
          <a:p>
            <a:pPr marL="1143000" marR="0" lvl="2" indent="-228600">
              <a:spcBef>
                <a:spcPts val="0"/>
              </a:spcBef>
              <a:spcAft>
                <a:spcPts val="0"/>
              </a:spcAft>
              <a:buFont typeface="+mj-lt"/>
              <a:buAutoNum type="romanLcPeriod"/>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Near Term Proposal</a:t>
            </a:r>
          </a:p>
          <a:p>
            <a:pPr marL="1143000" marR="0" lvl="2" indent="-228600">
              <a:spcBef>
                <a:spcPts val="0"/>
              </a:spcBef>
              <a:spcAft>
                <a:spcPts val="0"/>
              </a:spcAft>
              <a:buFont typeface="+mj-lt"/>
              <a:buAutoNum type="romanLcPeriod"/>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Our process</a:t>
            </a:r>
          </a:p>
          <a:p>
            <a:pPr marL="1143000" marR="0" lvl="2" indent="-228600">
              <a:spcBef>
                <a:spcPts val="0"/>
              </a:spcBef>
              <a:spcAft>
                <a:spcPts val="0"/>
              </a:spcAft>
              <a:buFont typeface="+mj-lt"/>
              <a:buAutoNum type="romanLcPeriod"/>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Summary</a:t>
            </a:r>
          </a:p>
          <a:p>
            <a:endParaRPr lang="en-US" sz="2400" dirty="0"/>
          </a:p>
        </p:txBody>
      </p:sp>
    </p:spTree>
    <p:extLst>
      <p:ext uri="{BB962C8B-B14F-4D97-AF65-F5344CB8AC3E}">
        <p14:creationId xmlns:p14="http://schemas.microsoft.com/office/powerpoint/2010/main" val="1097092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71D03F-9173-67A8-F6F6-59EE78CFEBF1}"/>
              </a:ext>
            </a:extLst>
          </p:cNvPr>
          <p:cNvSpPr>
            <a:spLocks noGrp="1"/>
          </p:cNvSpPr>
          <p:nvPr>
            <p:ph type="title"/>
          </p:nvPr>
        </p:nvSpPr>
        <p:spPr>
          <a:xfrm>
            <a:off x="888306" y="631132"/>
            <a:ext cx="2706773" cy="5137841"/>
          </a:xfrm>
        </p:spPr>
        <p:txBody>
          <a:bodyPr anchor="ctr">
            <a:normAutofit/>
          </a:bodyPr>
          <a:lstStyle/>
          <a:p>
            <a:r>
              <a:rPr lang="en-US" sz="5200" dirty="0"/>
              <a:t>Summary</a:t>
            </a:r>
          </a:p>
        </p:txBody>
      </p:sp>
      <p:sp>
        <p:nvSpPr>
          <p:cNvPr id="3" name="Content Placeholder 2">
            <a:extLst>
              <a:ext uri="{FF2B5EF4-FFF2-40B4-BE49-F238E27FC236}">
                <a16:creationId xmlns:a16="http://schemas.microsoft.com/office/drawing/2014/main" id="{3510D86B-AA96-C52E-C8C2-543BB3AED2A4}"/>
              </a:ext>
            </a:extLst>
          </p:cNvPr>
          <p:cNvSpPr>
            <a:spLocks noGrp="1"/>
          </p:cNvSpPr>
          <p:nvPr>
            <p:ph idx="1"/>
          </p:nvPr>
        </p:nvSpPr>
        <p:spPr>
          <a:xfrm>
            <a:off x="3934691" y="473830"/>
            <a:ext cx="7917696" cy="5752404"/>
          </a:xfrm>
        </p:spPr>
        <p:txBody>
          <a:bodyPr anchor="ctr">
            <a:normAutofit lnSpcReduction="10000"/>
          </a:bodyPr>
          <a:lstStyle/>
          <a:p>
            <a:pPr marL="0" indent="0">
              <a:spcBef>
                <a:spcPts val="0"/>
              </a:spcBef>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Based on the broad Mission given to TFC, we have </a:t>
            </a:r>
          </a:p>
          <a:p>
            <a:pPr marL="971550" lvl="1" indent="-514350">
              <a:spcBef>
                <a:spcPts val="0"/>
              </a:spcBef>
              <a:buFont typeface="+mj-lt"/>
              <a:buAutoNum type="arabicPeriod"/>
            </a:pPr>
            <a:r>
              <a:rPr lang="en-US" sz="3000" kern="100" dirty="0">
                <a:effectLst/>
                <a:latin typeface="Calibri" panose="020F0502020204030204" pitchFamily="34" charset="0"/>
                <a:ea typeface="Calibri" panose="020F0502020204030204" pitchFamily="34" charset="0"/>
                <a:cs typeface="Times New Roman" panose="02020603050405020304" pitchFamily="18" charset="0"/>
              </a:rPr>
              <a:t>Prioritized</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SME analysis and near-term tax relief for Seniors</a:t>
            </a:r>
          </a:p>
          <a:p>
            <a:pPr marL="914400" lvl="1" indent="-457200">
              <a:spcBef>
                <a:spcPts val="0"/>
              </a:spcBef>
              <a:buFont typeface="+mj-lt"/>
              <a:buAutoNum type="arabicPeriod"/>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Researched </a:t>
            </a:r>
          </a:p>
          <a:p>
            <a:pPr marL="1371600" lvl="3" indent="0">
              <a:spcBef>
                <a:spcPts val="0"/>
              </a:spcBef>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Senior Means-Tested Exemption(SME), Circuit Breaker (CB), and Tax Deferral (TD)</a:t>
            </a:r>
          </a:p>
          <a:p>
            <a:pPr marL="971550" lvl="1" indent="-514350">
              <a:spcBef>
                <a:spcPts val="0"/>
              </a:spcBef>
              <a:buFont typeface="+mj-lt"/>
              <a:buAutoNum type="arabicPeriod"/>
            </a:pPr>
            <a:r>
              <a:rPr lang="en-US" sz="3000" kern="100" dirty="0">
                <a:latin typeface="Calibri" panose="020F0502020204030204" pitchFamily="34" charset="0"/>
                <a:ea typeface="Calibri" panose="020F0502020204030204" pitchFamily="34" charset="0"/>
                <a:cs typeface="Times New Roman" panose="02020603050405020304" pitchFamily="18" charset="0"/>
              </a:rPr>
              <a:t>P</a:t>
            </a:r>
            <a:r>
              <a:rPr lang="en-US" sz="3000" kern="100" dirty="0">
                <a:effectLst/>
                <a:latin typeface="Calibri" panose="020F0502020204030204" pitchFamily="34" charset="0"/>
                <a:ea typeface="Calibri" panose="020F0502020204030204" pitchFamily="34" charset="0"/>
                <a:cs typeface="Times New Roman" panose="02020603050405020304" pitchFamily="18" charset="0"/>
              </a:rPr>
              <a:t>roposed</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 near-term Circuit Breaker Program</a:t>
            </a:r>
          </a:p>
          <a:p>
            <a:pPr lvl="2">
              <a:spcBef>
                <a:spcPts val="0"/>
              </a:spcBef>
            </a:pPr>
            <a:r>
              <a:rPr lang="en-US" kern="100" dirty="0">
                <a:latin typeface="Calibri" panose="020F0502020204030204" pitchFamily="34" charset="0"/>
                <a:ea typeface="Calibri" panose="020F0502020204030204" pitchFamily="34" charset="0"/>
                <a:cs typeface="Times New Roman" panose="02020603050405020304" pitchFamily="18" charset="0"/>
              </a:rPr>
              <a:t>Doing coordinated communication and education efforts with COA,HHS, LCC, TFC</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lvl="2">
              <a:spcBef>
                <a:spcPts val="0"/>
              </a:spcBef>
            </a:pPr>
            <a:r>
              <a:rPr lang="en-US" kern="100" dirty="0">
                <a:effectLst/>
                <a:latin typeface="Calibri" panose="020F0502020204030204" pitchFamily="34" charset="0"/>
                <a:ea typeface="Calibri" panose="020F0502020204030204" pitchFamily="34" charset="0"/>
                <a:cs typeface="Times New Roman" panose="02020603050405020304" pitchFamily="18" charset="0"/>
              </a:rPr>
              <a:t>The Circuit Breaker Education and Implementation program provides:</a:t>
            </a:r>
          </a:p>
          <a:p>
            <a:pPr lvl="3">
              <a:spcBef>
                <a:spcPts val="0"/>
              </a:spcBef>
              <a:buFont typeface="Wingdings" pitchFamily="2" charset="2"/>
              <a:buChar char="Ø"/>
            </a:pPr>
            <a:r>
              <a:rPr lang="en-US" kern="100" dirty="0">
                <a:effectLst/>
                <a:latin typeface="Calibri" panose="020F0502020204030204" pitchFamily="34" charset="0"/>
                <a:ea typeface="Calibri" panose="020F0502020204030204" pitchFamily="34" charset="0"/>
                <a:cs typeface="Times New Roman" panose="02020603050405020304" pitchFamily="18" charset="0"/>
              </a:rPr>
              <a:t> More money</a:t>
            </a:r>
          </a:p>
          <a:p>
            <a:pPr lvl="3">
              <a:spcBef>
                <a:spcPts val="0"/>
              </a:spcBef>
              <a:buFont typeface="Wingdings" pitchFamily="2" charset="2"/>
              <a:buChar char="Ø"/>
            </a:pPr>
            <a:r>
              <a:rPr lang="en-US" kern="100" dirty="0">
                <a:effectLst/>
                <a:latin typeface="Calibri" panose="020F0502020204030204" pitchFamily="34" charset="0"/>
                <a:ea typeface="Calibri" panose="020F0502020204030204" pitchFamily="34" charset="0"/>
                <a:cs typeface="Times New Roman" panose="02020603050405020304" pitchFamily="18" charset="0"/>
              </a:rPr>
              <a:t> To more Seniors </a:t>
            </a:r>
          </a:p>
          <a:p>
            <a:pPr lvl="3">
              <a:spcBef>
                <a:spcPts val="0"/>
              </a:spcBef>
              <a:buFont typeface="Wingdings" pitchFamily="2" charset="2"/>
              <a:buChar char="Ø"/>
            </a:pPr>
            <a:r>
              <a:rPr lang="en-US" kern="100" dirty="0">
                <a:effectLst/>
                <a:latin typeface="Calibri" panose="020F0502020204030204" pitchFamily="34" charset="0"/>
                <a:ea typeface="Calibri" panose="020F0502020204030204" pitchFamily="34" charset="0"/>
                <a:cs typeface="Times New Roman" panose="02020603050405020304" pitchFamily="18" charset="0"/>
              </a:rPr>
              <a:t> Faster</a:t>
            </a:r>
          </a:p>
          <a:p>
            <a:pPr lvl="3">
              <a:spcBef>
                <a:spcPts val="0"/>
              </a:spcBef>
              <a:buFont typeface="Wingdings" pitchFamily="2" charset="2"/>
              <a:buChar char="Ø"/>
            </a:pPr>
            <a:r>
              <a:rPr lang="en-US" kern="100" dirty="0">
                <a:effectLst/>
                <a:latin typeface="Calibri" panose="020F0502020204030204" pitchFamily="34" charset="0"/>
                <a:ea typeface="Calibri" panose="020F0502020204030204" pitchFamily="34" charset="0"/>
                <a:cs typeface="Times New Roman" panose="02020603050405020304" pitchFamily="18" charset="0"/>
              </a:rPr>
              <a:t> At </a:t>
            </a:r>
            <a:r>
              <a:rPr lang="en-US" kern="100" dirty="0">
                <a:latin typeface="Calibri" panose="020F0502020204030204" pitchFamily="34" charset="0"/>
                <a:ea typeface="Calibri" panose="020F0502020204030204" pitchFamily="34" charset="0"/>
                <a:cs typeface="Times New Roman" panose="02020603050405020304" pitchFamily="18" charset="0"/>
              </a:rPr>
              <a:t>N</a:t>
            </a:r>
            <a:r>
              <a:rPr lang="en-US" kern="100" dirty="0">
                <a:effectLst/>
                <a:latin typeface="Calibri" panose="020F0502020204030204" pitchFamily="34" charset="0"/>
                <a:ea typeface="Calibri" panose="020F0502020204030204" pitchFamily="34" charset="0"/>
                <a:cs typeface="Times New Roman" panose="02020603050405020304" pitchFamily="18" charset="0"/>
              </a:rPr>
              <a:t>o cost to Lancaster</a:t>
            </a:r>
          </a:p>
          <a:p>
            <a:pPr lvl="3">
              <a:spcBef>
                <a:spcPts val="0"/>
              </a:spcBef>
              <a:buFont typeface="Wingdings" pitchFamily="2" charset="2"/>
              <a:buChar char="Ø"/>
            </a:pPr>
            <a:r>
              <a:rPr lang="en-US" kern="100" dirty="0">
                <a:effectLst/>
                <a:latin typeface="Calibri" panose="020F0502020204030204" pitchFamily="34" charset="0"/>
                <a:ea typeface="Calibri" panose="020F0502020204030204" pitchFamily="34" charset="0"/>
                <a:cs typeface="Times New Roman" panose="02020603050405020304" pitchFamily="18" charset="0"/>
              </a:rPr>
              <a:t> Than any other approach we know. </a:t>
            </a:r>
          </a:p>
          <a:p>
            <a:pPr lvl="2">
              <a:spcBef>
                <a:spcPts val="0"/>
              </a:spcBef>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“Call to Action</a:t>
            </a:r>
            <a:r>
              <a:rPr lang="en-US" kern="100" dirty="0">
                <a:effectLst/>
                <a:latin typeface="Calibri" panose="020F0502020204030204" pitchFamily="34" charset="0"/>
                <a:ea typeface="Calibri" panose="020F0502020204030204" pitchFamily="34" charset="0"/>
                <a:cs typeface="Times New Roman" panose="02020603050405020304" pitchFamily="18" charset="0"/>
              </a:rPr>
              <a:t>” to involve all Lancastrians to “get the word out” to help Seniors. </a:t>
            </a:r>
          </a:p>
          <a:p>
            <a:pPr marL="914400" lvl="1" indent="-457200">
              <a:spcBef>
                <a:spcPts val="0"/>
              </a:spcBef>
              <a:buFont typeface="+mj-lt"/>
              <a:buAutoNum type="arabicPeriod"/>
            </a:pPr>
            <a:r>
              <a:rPr lang="en-US" sz="2800" kern="100" dirty="0">
                <a:latin typeface="Calibri" panose="020F0502020204030204" pitchFamily="34" charset="0"/>
                <a:ea typeface="Calibri" panose="020F0502020204030204" pitchFamily="34" charset="0"/>
                <a:cs typeface="Times New Roman" panose="02020603050405020304" pitchFamily="18" charset="0"/>
              </a:rPr>
              <a:t>Defined</a:t>
            </a:r>
            <a:r>
              <a:rPr lang="en-US" sz="2200" kern="100" dirty="0">
                <a:latin typeface="Calibri" panose="020F0502020204030204" pitchFamily="34" charset="0"/>
                <a:ea typeface="Calibri" panose="020F0502020204030204" pitchFamily="34" charset="0"/>
                <a:cs typeface="Times New Roman" panose="02020603050405020304" pitchFamily="18" charset="0"/>
              </a:rPr>
              <a:t> Next steps</a:t>
            </a:r>
          </a:p>
          <a:p>
            <a:endParaRPr lang="en-US" sz="1800" dirty="0"/>
          </a:p>
        </p:txBody>
      </p:sp>
      <p:sp>
        <p:nvSpPr>
          <p:cNvPr id="4" name="TextBox 3">
            <a:extLst>
              <a:ext uri="{FF2B5EF4-FFF2-40B4-BE49-F238E27FC236}">
                <a16:creationId xmlns:a16="http://schemas.microsoft.com/office/drawing/2014/main" id="{428007AC-F05B-62BE-0A07-6E49D3D56C43}"/>
              </a:ext>
            </a:extLst>
          </p:cNvPr>
          <p:cNvSpPr txBox="1"/>
          <p:nvPr/>
        </p:nvSpPr>
        <p:spPr>
          <a:xfrm>
            <a:off x="4215360" y="5830491"/>
            <a:ext cx="7229475" cy="369332"/>
          </a:xfrm>
          <a:prstGeom prst="rect">
            <a:avLst/>
          </a:prstGeom>
          <a:noFill/>
        </p:spPr>
        <p:txBody>
          <a:bodyPr wrap="square" rtlCol="0">
            <a:spAutoFit/>
          </a:bodyPr>
          <a:lstStyle/>
          <a:p>
            <a:pPr marL="457200" lvl="1" indent="0">
              <a:spcBef>
                <a:spcPts val="0"/>
              </a:spcBef>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P.S. TFC needs one more member; please </a:t>
            </a:r>
            <a:r>
              <a:rPr lang="en-US" sz="1800" kern="100" dirty="0">
                <a:latin typeface="Calibri" panose="020F0502020204030204" pitchFamily="34" charset="0"/>
                <a:ea typeface="Calibri" panose="020F0502020204030204" pitchFamily="34" charset="0"/>
                <a:cs typeface="Times New Roman" panose="02020603050405020304" pitchFamily="18" charset="0"/>
              </a:rPr>
              <a:t>apply to Select Board.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535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B556-BBEF-7401-B2A2-463AD95804AB}"/>
              </a:ext>
            </a:extLst>
          </p:cNvPr>
          <p:cNvSpPr>
            <a:spLocks noGrp="1"/>
          </p:cNvSpPr>
          <p:nvPr>
            <p:ph type="title"/>
          </p:nvPr>
        </p:nvSpPr>
        <p:spPr/>
        <p:txBody>
          <a:bodyPr/>
          <a:lstStyle/>
          <a:p>
            <a:r>
              <a:rPr lang="en-US" dirty="0"/>
              <a:t>Backup Slides</a:t>
            </a:r>
          </a:p>
        </p:txBody>
      </p:sp>
      <p:sp>
        <p:nvSpPr>
          <p:cNvPr id="3" name="Content Placeholder 2">
            <a:extLst>
              <a:ext uri="{FF2B5EF4-FFF2-40B4-BE49-F238E27FC236}">
                <a16:creationId xmlns:a16="http://schemas.microsoft.com/office/drawing/2014/main" id="{FCA5B6EE-9994-F6E2-C504-B01043071A9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74696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5BC5C0-660D-2536-4CAD-4204118C0A99}"/>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Status of TFC regarding SME Proposal</a:t>
            </a:r>
          </a:p>
        </p:txBody>
      </p:sp>
      <p:sp>
        <p:nvSpPr>
          <p:cNvPr id="3" name="Content Placeholder 2">
            <a:extLst>
              <a:ext uri="{FF2B5EF4-FFF2-40B4-BE49-F238E27FC236}">
                <a16:creationId xmlns:a16="http://schemas.microsoft.com/office/drawing/2014/main" id="{B95CF247-72FB-92CE-3B3B-FCC29EEB7273}"/>
              </a:ext>
            </a:extLst>
          </p:cNvPr>
          <p:cNvSpPr>
            <a:spLocks noGrp="1"/>
          </p:cNvSpPr>
          <p:nvPr>
            <p:ph idx="1"/>
          </p:nvPr>
        </p:nvSpPr>
        <p:spPr>
          <a:xfrm>
            <a:off x="1371599" y="2318197"/>
            <a:ext cx="9724031" cy="3683358"/>
          </a:xfrm>
        </p:spPr>
        <p:txBody>
          <a:bodyPr anchor="ctr">
            <a:normAutofit/>
          </a:bodyPr>
          <a:lstStyle/>
          <a:p>
            <a:r>
              <a:rPr lang="en-US" sz="2000" dirty="0"/>
              <a:t>Do not have enough data to Propose that, Yes, Lancaster should implement an SME Program</a:t>
            </a:r>
          </a:p>
          <a:p>
            <a:pPr lvl="1"/>
            <a:r>
              <a:rPr lang="en-US" sz="2000" dirty="0"/>
              <a:t>Questions raised on prior slides </a:t>
            </a:r>
          </a:p>
          <a:p>
            <a:r>
              <a:rPr lang="en-US" sz="2000" dirty="0"/>
              <a:t>Do Not have enough data to Propose that,  No, Lancaster should not implement for next several years</a:t>
            </a:r>
          </a:p>
          <a:p>
            <a:r>
              <a:rPr lang="en-US" sz="2000" dirty="0"/>
              <a:t>Given above, what should we propose to help Seniors and Lancaster while more data is gathered/recommendation made?</a:t>
            </a:r>
          </a:p>
          <a:p>
            <a:r>
              <a:rPr lang="en-US" sz="2000" dirty="0"/>
              <a:t>( Governor’s announcement of 1/19/24 would have rendered a Yes or No recommendation moot/need to be reconsidered) </a:t>
            </a:r>
          </a:p>
        </p:txBody>
      </p:sp>
    </p:spTree>
    <p:extLst>
      <p:ext uri="{BB962C8B-B14F-4D97-AF65-F5344CB8AC3E}">
        <p14:creationId xmlns:p14="http://schemas.microsoft.com/office/powerpoint/2010/main" val="1114891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61034CB-A273-2C27-6E86-0681C7C0A145}"/>
              </a:ext>
            </a:extLst>
          </p:cNvPr>
          <p:cNvSpPr/>
          <p:nvPr/>
        </p:nvSpPr>
        <p:spPr>
          <a:xfrm>
            <a:off x="4093937" y="755905"/>
            <a:ext cx="624352" cy="31456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D13ED095-4685-7174-C787-D2B8C4E1A64D}"/>
              </a:ext>
            </a:extLst>
          </p:cNvPr>
          <p:cNvCxnSpPr>
            <a:cxnSpLocks/>
          </p:cNvCxnSpPr>
          <p:nvPr/>
        </p:nvCxnSpPr>
        <p:spPr>
          <a:xfrm flipV="1">
            <a:off x="737419" y="462116"/>
            <a:ext cx="0" cy="5221526"/>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13" name="Rectangle 12">
            <a:extLst>
              <a:ext uri="{FF2B5EF4-FFF2-40B4-BE49-F238E27FC236}">
                <a16:creationId xmlns:a16="http://schemas.microsoft.com/office/drawing/2014/main" id="{3E1504F7-4976-978B-0BAE-EEB57C42301E}"/>
              </a:ext>
            </a:extLst>
          </p:cNvPr>
          <p:cNvSpPr/>
          <p:nvPr/>
        </p:nvSpPr>
        <p:spPr>
          <a:xfrm>
            <a:off x="1661652" y="5458098"/>
            <a:ext cx="550603" cy="204686"/>
          </a:xfrm>
          <a:prstGeom prst="rect">
            <a:avLst/>
          </a:prstGeom>
          <a:pattFill prst="wdDnDiag">
            <a:fgClr>
              <a:schemeClr val="accent1"/>
            </a:fgClr>
            <a:bgClr>
              <a:schemeClr val="bg1"/>
            </a:bgClr>
          </a:patt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6A43DD3-2EC8-EE97-4B35-C0C2F8D241B8}"/>
              </a:ext>
            </a:extLst>
          </p:cNvPr>
          <p:cNvSpPr/>
          <p:nvPr/>
        </p:nvSpPr>
        <p:spPr>
          <a:xfrm>
            <a:off x="2828998" y="3795777"/>
            <a:ext cx="550603" cy="184846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5BA0711-B717-A33C-64F3-DE9AF92A659D}"/>
              </a:ext>
            </a:extLst>
          </p:cNvPr>
          <p:cNvSpPr/>
          <p:nvPr/>
        </p:nvSpPr>
        <p:spPr>
          <a:xfrm>
            <a:off x="8457114" y="3515422"/>
            <a:ext cx="673501" cy="2147363"/>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89EE680-58FE-2AFF-D3AE-57EB5BA63795}"/>
              </a:ext>
            </a:extLst>
          </p:cNvPr>
          <p:cNvSpPr/>
          <p:nvPr/>
        </p:nvSpPr>
        <p:spPr>
          <a:xfrm>
            <a:off x="8457114" y="2523645"/>
            <a:ext cx="624352" cy="577321"/>
          </a:xfrm>
          <a:prstGeom prst="rect">
            <a:avLst/>
          </a:prstGeom>
          <a:pattFill prst="wdUpDiag">
            <a:fgClr>
              <a:schemeClr val="accent1"/>
            </a:fgClr>
            <a:bgClr>
              <a:schemeClr val="bg1"/>
            </a:bgClr>
          </a:pattFill>
        </p:spPr>
        <p:style>
          <a:lnRef idx="1">
            <a:schemeClr val="accent4"/>
          </a:lnRef>
          <a:fillRef idx="2">
            <a:schemeClr val="accent4"/>
          </a:fillRef>
          <a:effectRef idx="1">
            <a:schemeClr val="accent4"/>
          </a:effectRef>
          <a:fontRef idx="minor">
            <a:schemeClr val="dk1"/>
          </a:fontRef>
        </p:style>
        <p:txBody>
          <a:bodyPr rtlCol="0" anchor="ctr">
            <a:normAutofit fontScale="62500" lnSpcReduction="20000"/>
          </a:bodyPr>
          <a:lstStyle/>
          <a:p>
            <a:pPr algn="ctr"/>
            <a:r>
              <a:rPr lang="en-US" dirty="0">
                <a:noFill/>
              </a:rPr>
              <a:t>CB Max $2590</a:t>
            </a:r>
          </a:p>
          <a:p>
            <a:pPr algn="ctr"/>
            <a:r>
              <a:rPr lang="en-US" dirty="0">
                <a:noFill/>
              </a:rPr>
              <a:t>a</a:t>
            </a:r>
          </a:p>
        </p:txBody>
      </p:sp>
      <p:sp>
        <p:nvSpPr>
          <p:cNvPr id="23" name="TextBox 22">
            <a:extLst>
              <a:ext uri="{FF2B5EF4-FFF2-40B4-BE49-F238E27FC236}">
                <a16:creationId xmlns:a16="http://schemas.microsoft.com/office/drawing/2014/main" id="{5F436714-FB0D-FAFC-716D-961B0ECA763F}"/>
              </a:ext>
            </a:extLst>
          </p:cNvPr>
          <p:cNvSpPr txBox="1"/>
          <p:nvPr/>
        </p:nvSpPr>
        <p:spPr>
          <a:xfrm>
            <a:off x="4774169" y="485172"/>
            <a:ext cx="2412441" cy="3416320"/>
          </a:xfrm>
          <a:prstGeom prst="rect">
            <a:avLst/>
          </a:prstGeom>
          <a:noFill/>
        </p:spPr>
        <p:txBody>
          <a:bodyPr wrap="square" rtlCol="0">
            <a:spAutoFit/>
          </a:bodyPr>
          <a:lstStyle/>
          <a:p>
            <a:r>
              <a:rPr lang="en-US" dirty="0"/>
              <a:t>+ Add</a:t>
            </a:r>
          </a:p>
          <a:p>
            <a:r>
              <a:rPr lang="en-US" dirty="0"/>
              <a:t>   + Social Security</a:t>
            </a:r>
          </a:p>
          <a:p>
            <a:r>
              <a:rPr lang="en-US" dirty="0"/>
              <a:t>   + Retirement Income</a:t>
            </a:r>
          </a:p>
          <a:p>
            <a:r>
              <a:rPr lang="en-US" dirty="0"/>
              <a:t>    + Public Assistance</a:t>
            </a:r>
          </a:p>
          <a:p>
            <a:r>
              <a:rPr lang="en-US" dirty="0"/>
              <a:t>     +   ..</a:t>
            </a:r>
          </a:p>
          <a:p>
            <a:r>
              <a:rPr lang="en-US" dirty="0"/>
              <a:t>+ Report</a:t>
            </a:r>
          </a:p>
          <a:p>
            <a:r>
              <a:rPr lang="en-US" dirty="0"/>
              <a:t>    + RE Taxes paid or Rent</a:t>
            </a:r>
          </a:p>
          <a:p>
            <a:r>
              <a:rPr lang="en-US" dirty="0"/>
              <a:t>      +1/2 Water and sewer</a:t>
            </a:r>
          </a:p>
          <a:p>
            <a:r>
              <a:rPr lang="en-US" dirty="0"/>
              <a:t>       + Assessed Value</a:t>
            </a:r>
          </a:p>
          <a:p>
            <a:r>
              <a:rPr lang="en-US" dirty="0"/>
              <a:t>       + ….</a:t>
            </a:r>
          </a:p>
        </p:txBody>
      </p:sp>
      <p:pic>
        <p:nvPicPr>
          <p:cNvPr id="25" name="Graphic 24" descr="Dollar with solid fill">
            <a:extLst>
              <a:ext uri="{FF2B5EF4-FFF2-40B4-BE49-F238E27FC236}">
                <a16:creationId xmlns:a16="http://schemas.microsoft.com/office/drawing/2014/main" id="{15D9ACD7-270C-1562-1DBE-D88DC7AA4D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4852" y="255638"/>
            <a:ext cx="914400" cy="914400"/>
          </a:xfrm>
          <a:prstGeom prst="rect">
            <a:avLst/>
          </a:prstGeom>
        </p:spPr>
      </p:pic>
      <p:pic>
        <p:nvPicPr>
          <p:cNvPr id="27" name="Graphic 26" descr="Document with solid fill">
            <a:extLst>
              <a:ext uri="{FF2B5EF4-FFF2-40B4-BE49-F238E27FC236}">
                <a16:creationId xmlns:a16="http://schemas.microsoft.com/office/drawing/2014/main" id="{52C7DF55-E1F8-2DEC-A03C-85ADA0364D1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266" y="4090718"/>
            <a:ext cx="914400" cy="914400"/>
          </a:xfrm>
          <a:prstGeom prst="rect">
            <a:avLst/>
          </a:prstGeom>
        </p:spPr>
      </p:pic>
      <p:sp>
        <p:nvSpPr>
          <p:cNvPr id="29" name="TextBox 28">
            <a:extLst>
              <a:ext uri="{FF2B5EF4-FFF2-40B4-BE49-F238E27FC236}">
                <a16:creationId xmlns:a16="http://schemas.microsoft.com/office/drawing/2014/main" id="{F7754C93-3969-367F-F8E7-880C9440A4AB}"/>
              </a:ext>
            </a:extLst>
          </p:cNvPr>
          <p:cNvSpPr txBox="1"/>
          <p:nvPr/>
        </p:nvSpPr>
        <p:spPr>
          <a:xfrm>
            <a:off x="830133" y="5909186"/>
            <a:ext cx="10703105" cy="369332"/>
          </a:xfrm>
          <a:prstGeom prst="rect">
            <a:avLst/>
          </a:prstGeom>
          <a:solidFill>
            <a:schemeClr val="accent6">
              <a:lumMod val="40000"/>
              <a:lumOff val="60000"/>
            </a:schemeClr>
          </a:solidFill>
        </p:spPr>
        <p:txBody>
          <a:bodyPr wrap="square" rtlCol="0">
            <a:spAutoFit/>
          </a:bodyPr>
          <a:lstStyle/>
          <a:p>
            <a:r>
              <a:rPr lang="en-US" dirty="0"/>
              <a:t>Forms:                 MA Income Tax    CB </a:t>
            </a:r>
            <a:r>
              <a:rPr lang="en-US" dirty="0" err="1"/>
              <a:t>Appln</a:t>
            </a:r>
            <a:r>
              <a:rPr lang="en-US" dirty="0"/>
              <a:t>			                                                  TD </a:t>
            </a:r>
            <a:r>
              <a:rPr lang="en-US" dirty="0" err="1"/>
              <a:t>Appln</a:t>
            </a:r>
            <a:endParaRPr lang="en-US" dirty="0"/>
          </a:p>
        </p:txBody>
      </p:sp>
      <p:sp>
        <p:nvSpPr>
          <p:cNvPr id="30" name="TextBox 29">
            <a:extLst>
              <a:ext uri="{FF2B5EF4-FFF2-40B4-BE49-F238E27FC236}">
                <a16:creationId xmlns:a16="http://schemas.microsoft.com/office/drawing/2014/main" id="{D56DAE67-0995-52B8-B091-A422FCE0890E}"/>
              </a:ext>
            </a:extLst>
          </p:cNvPr>
          <p:cNvSpPr txBox="1"/>
          <p:nvPr/>
        </p:nvSpPr>
        <p:spPr>
          <a:xfrm>
            <a:off x="1970292" y="3835175"/>
            <a:ext cx="1258528" cy="373762"/>
          </a:xfrm>
          <a:prstGeom prst="rect">
            <a:avLst/>
          </a:prstGeom>
          <a:noFill/>
        </p:spPr>
        <p:txBody>
          <a:bodyPr wrap="square" rtlCol="0">
            <a:spAutoFit/>
          </a:bodyPr>
          <a:lstStyle/>
          <a:p>
            <a:r>
              <a:rPr lang="en-US" dirty="0"/>
              <a:t>MA AGI</a:t>
            </a:r>
          </a:p>
        </p:txBody>
      </p:sp>
      <p:sp>
        <p:nvSpPr>
          <p:cNvPr id="31" name="TextBox 30">
            <a:extLst>
              <a:ext uri="{FF2B5EF4-FFF2-40B4-BE49-F238E27FC236}">
                <a16:creationId xmlns:a16="http://schemas.microsoft.com/office/drawing/2014/main" id="{A55B6130-516D-1DBB-9624-639F637579CD}"/>
              </a:ext>
            </a:extLst>
          </p:cNvPr>
          <p:cNvSpPr txBox="1"/>
          <p:nvPr/>
        </p:nvSpPr>
        <p:spPr>
          <a:xfrm>
            <a:off x="1228546" y="4390561"/>
            <a:ext cx="1366683" cy="923330"/>
          </a:xfrm>
          <a:prstGeom prst="rect">
            <a:avLst/>
          </a:prstGeom>
          <a:noFill/>
        </p:spPr>
        <p:txBody>
          <a:bodyPr wrap="square" rtlCol="0">
            <a:spAutoFit/>
          </a:bodyPr>
          <a:lstStyle/>
          <a:p>
            <a:r>
              <a:rPr lang="en-US" dirty="0"/>
              <a:t>Low MA Income/No MA Tax/ File</a:t>
            </a:r>
          </a:p>
        </p:txBody>
      </p:sp>
      <p:cxnSp>
        <p:nvCxnSpPr>
          <p:cNvPr id="9" name="Straight Arrow Connector 8">
            <a:extLst>
              <a:ext uri="{FF2B5EF4-FFF2-40B4-BE49-F238E27FC236}">
                <a16:creationId xmlns:a16="http://schemas.microsoft.com/office/drawing/2014/main" id="{CE15B3B6-21C6-7107-99C8-8107BCD8301E}"/>
              </a:ext>
            </a:extLst>
          </p:cNvPr>
          <p:cNvCxnSpPr>
            <a:cxnSpLocks/>
          </p:cNvCxnSpPr>
          <p:nvPr/>
        </p:nvCxnSpPr>
        <p:spPr>
          <a:xfrm>
            <a:off x="737419" y="5683642"/>
            <a:ext cx="10795820" cy="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15" name="Rectangle 14">
            <a:extLst>
              <a:ext uri="{FF2B5EF4-FFF2-40B4-BE49-F238E27FC236}">
                <a16:creationId xmlns:a16="http://schemas.microsoft.com/office/drawing/2014/main" id="{3434C089-97AF-9377-AA21-2A6347B16FF5}"/>
              </a:ext>
            </a:extLst>
          </p:cNvPr>
          <p:cNvSpPr/>
          <p:nvPr/>
        </p:nvSpPr>
        <p:spPr>
          <a:xfrm>
            <a:off x="4077510" y="3842849"/>
            <a:ext cx="673501" cy="183036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F645AB0-D5D2-8D37-36CD-48BD3EA838D4}"/>
              </a:ext>
            </a:extLst>
          </p:cNvPr>
          <p:cNvSpPr txBox="1"/>
          <p:nvPr/>
        </p:nvSpPr>
        <p:spPr>
          <a:xfrm>
            <a:off x="1396180" y="-780288"/>
            <a:ext cx="8784140" cy="646331"/>
          </a:xfrm>
          <a:prstGeom prst="rect">
            <a:avLst/>
          </a:prstGeom>
          <a:noFill/>
        </p:spPr>
        <p:txBody>
          <a:bodyPr wrap="square" rtlCol="0">
            <a:spAutoFit/>
          </a:bodyPr>
          <a:lstStyle/>
          <a:p>
            <a:pPr algn="ctr"/>
            <a:r>
              <a:rPr lang="en-US" dirty="0"/>
              <a:t>MA Income, Circuit Breaker (CB), Senior Means-Tested Exemption, and Tax Deferral Compared</a:t>
            </a:r>
          </a:p>
        </p:txBody>
      </p:sp>
      <p:sp>
        <p:nvSpPr>
          <p:cNvPr id="3" name="TextBox 2">
            <a:extLst>
              <a:ext uri="{FF2B5EF4-FFF2-40B4-BE49-F238E27FC236}">
                <a16:creationId xmlns:a16="http://schemas.microsoft.com/office/drawing/2014/main" id="{8D4112C2-703C-C84C-221E-014E5B547149}"/>
              </a:ext>
            </a:extLst>
          </p:cNvPr>
          <p:cNvSpPr txBox="1"/>
          <p:nvPr/>
        </p:nvSpPr>
        <p:spPr>
          <a:xfrm>
            <a:off x="2849792" y="201698"/>
            <a:ext cx="2522160" cy="369332"/>
          </a:xfrm>
          <a:prstGeom prst="rect">
            <a:avLst/>
          </a:prstGeom>
          <a:noFill/>
        </p:spPr>
        <p:txBody>
          <a:bodyPr wrap="square" rtlCol="0">
            <a:spAutoFit/>
          </a:bodyPr>
          <a:lstStyle/>
          <a:p>
            <a:r>
              <a:rPr lang="en-US" dirty="0"/>
              <a:t>Total Income - $50k</a:t>
            </a:r>
          </a:p>
        </p:txBody>
      </p:sp>
      <p:sp>
        <p:nvSpPr>
          <p:cNvPr id="4" name="TextBox 3">
            <a:extLst>
              <a:ext uri="{FF2B5EF4-FFF2-40B4-BE49-F238E27FC236}">
                <a16:creationId xmlns:a16="http://schemas.microsoft.com/office/drawing/2014/main" id="{79975D12-CECA-22B5-8836-B3CAF045095D}"/>
              </a:ext>
            </a:extLst>
          </p:cNvPr>
          <p:cNvSpPr txBox="1"/>
          <p:nvPr/>
        </p:nvSpPr>
        <p:spPr>
          <a:xfrm>
            <a:off x="8303326" y="1802388"/>
            <a:ext cx="1675031" cy="646331"/>
          </a:xfrm>
          <a:prstGeom prst="rect">
            <a:avLst/>
          </a:prstGeom>
          <a:noFill/>
        </p:spPr>
        <p:txBody>
          <a:bodyPr wrap="square" rtlCol="0">
            <a:spAutoFit/>
          </a:bodyPr>
          <a:lstStyle/>
          <a:p>
            <a:r>
              <a:rPr lang="en-US" dirty="0"/>
              <a:t>2024 Taxes on</a:t>
            </a:r>
          </a:p>
          <a:p>
            <a:r>
              <a:rPr lang="en-US" dirty="0"/>
              <a:t> Avg Home</a:t>
            </a:r>
          </a:p>
        </p:txBody>
      </p:sp>
      <p:sp>
        <p:nvSpPr>
          <p:cNvPr id="5" name="TextBox 4">
            <a:extLst>
              <a:ext uri="{FF2B5EF4-FFF2-40B4-BE49-F238E27FC236}">
                <a16:creationId xmlns:a16="http://schemas.microsoft.com/office/drawing/2014/main" id="{18589DB9-3C6D-892E-4DD6-C11799C81A72}"/>
              </a:ext>
            </a:extLst>
          </p:cNvPr>
          <p:cNvSpPr txBox="1"/>
          <p:nvPr/>
        </p:nvSpPr>
        <p:spPr>
          <a:xfrm>
            <a:off x="7095744" y="2454635"/>
            <a:ext cx="1219188" cy="338554"/>
          </a:xfrm>
          <a:prstGeom prst="rect">
            <a:avLst/>
          </a:prstGeom>
          <a:noFill/>
        </p:spPr>
        <p:txBody>
          <a:bodyPr wrap="square" rtlCol="0">
            <a:spAutoFit/>
          </a:bodyPr>
          <a:lstStyle/>
          <a:p>
            <a:r>
              <a:rPr lang="en-US" sz="1600" dirty="0"/>
              <a:t>Tax  -$8534</a:t>
            </a:r>
          </a:p>
        </p:txBody>
      </p:sp>
      <p:sp>
        <p:nvSpPr>
          <p:cNvPr id="6" name="TextBox 5">
            <a:extLst>
              <a:ext uri="{FF2B5EF4-FFF2-40B4-BE49-F238E27FC236}">
                <a16:creationId xmlns:a16="http://schemas.microsoft.com/office/drawing/2014/main" id="{366E61E1-9DA5-4501-A351-7919AD4D4262}"/>
              </a:ext>
            </a:extLst>
          </p:cNvPr>
          <p:cNvSpPr txBox="1"/>
          <p:nvPr/>
        </p:nvSpPr>
        <p:spPr>
          <a:xfrm>
            <a:off x="7226709" y="2793189"/>
            <a:ext cx="1076617" cy="646331"/>
          </a:xfrm>
          <a:prstGeom prst="rect">
            <a:avLst/>
          </a:prstGeom>
          <a:noFill/>
        </p:spPr>
        <p:txBody>
          <a:bodyPr wrap="square" rtlCol="0">
            <a:spAutoFit/>
          </a:bodyPr>
          <a:lstStyle/>
          <a:p>
            <a:r>
              <a:rPr lang="en-US" dirty="0"/>
              <a:t>After CB - $5944</a:t>
            </a:r>
          </a:p>
        </p:txBody>
      </p:sp>
      <p:sp>
        <p:nvSpPr>
          <p:cNvPr id="7" name="TextBox 6">
            <a:extLst>
              <a:ext uri="{FF2B5EF4-FFF2-40B4-BE49-F238E27FC236}">
                <a16:creationId xmlns:a16="http://schemas.microsoft.com/office/drawing/2014/main" id="{423F9DA8-94E7-7C2D-0F08-9DA321501B16}"/>
              </a:ext>
            </a:extLst>
          </p:cNvPr>
          <p:cNvSpPr txBox="1"/>
          <p:nvPr/>
        </p:nvSpPr>
        <p:spPr>
          <a:xfrm>
            <a:off x="7084138" y="3515422"/>
            <a:ext cx="1219188" cy="1200329"/>
          </a:xfrm>
          <a:prstGeom prst="rect">
            <a:avLst/>
          </a:prstGeom>
          <a:noFill/>
        </p:spPr>
        <p:txBody>
          <a:bodyPr wrap="square" rtlCol="0">
            <a:spAutoFit/>
          </a:bodyPr>
          <a:lstStyle/>
          <a:p>
            <a:r>
              <a:rPr lang="en-US" dirty="0"/>
              <a:t>10% of Tot. Income -$5k</a:t>
            </a:r>
          </a:p>
        </p:txBody>
      </p:sp>
      <p:sp>
        <p:nvSpPr>
          <p:cNvPr id="10" name="Rectangle 9">
            <a:extLst>
              <a:ext uri="{FF2B5EF4-FFF2-40B4-BE49-F238E27FC236}">
                <a16:creationId xmlns:a16="http://schemas.microsoft.com/office/drawing/2014/main" id="{83EFD6C4-ECD0-CBD4-89EE-B7103EB20C7E}"/>
              </a:ext>
            </a:extLst>
          </p:cNvPr>
          <p:cNvSpPr/>
          <p:nvPr/>
        </p:nvSpPr>
        <p:spPr>
          <a:xfrm>
            <a:off x="8480319" y="3100966"/>
            <a:ext cx="624352" cy="414456"/>
          </a:xfrm>
          <a:prstGeom prst="rect">
            <a:avLst/>
          </a:prstGeom>
          <a:pattFill prst="pct5">
            <a:fgClr>
              <a:schemeClr val="accent1"/>
            </a:fgClr>
            <a:bgClr>
              <a:schemeClr val="bg1"/>
            </a:bgClr>
          </a:patt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7C447E0-B4C4-AD60-A9E6-6374B91B186D}"/>
              </a:ext>
            </a:extLst>
          </p:cNvPr>
          <p:cNvSpPr txBox="1"/>
          <p:nvPr/>
        </p:nvSpPr>
        <p:spPr>
          <a:xfrm>
            <a:off x="9142227" y="2683932"/>
            <a:ext cx="1402080" cy="307777"/>
          </a:xfrm>
          <a:prstGeom prst="rect">
            <a:avLst/>
          </a:prstGeom>
          <a:noFill/>
        </p:spPr>
        <p:txBody>
          <a:bodyPr wrap="square" rtlCol="0">
            <a:spAutoFit/>
          </a:bodyPr>
          <a:lstStyle/>
          <a:p>
            <a:r>
              <a:rPr lang="en-US" sz="1400" dirty="0"/>
              <a:t>CB Max - $2590</a:t>
            </a:r>
          </a:p>
        </p:txBody>
      </p:sp>
      <p:sp>
        <p:nvSpPr>
          <p:cNvPr id="12" name="TextBox 11">
            <a:extLst>
              <a:ext uri="{FF2B5EF4-FFF2-40B4-BE49-F238E27FC236}">
                <a16:creationId xmlns:a16="http://schemas.microsoft.com/office/drawing/2014/main" id="{31A46C75-0FBA-235C-D58B-50A0A50E4FAC}"/>
              </a:ext>
            </a:extLst>
          </p:cNvPr>
          <p:cNvSpPr txBox="1"/>
          <p:nvPr/>
        </p:nvSpPr>
        <p:spPr>
          <a:xfrm>
            <a:off x="9142227" y="3154305"/>
            <a:ext cx="1194816" cy="307777"/>
          </a:xfrm>
          <a:prstGeom prst="rect">
            <a:avLst/>
          </a:prstGeom>
          <a:noFill/>
        </p:spPr>
        <p:txBody>
          <a:bodyPr wrap="square" rtlCol="0">
            <a:spAutoFit/>
          </a:bodyPr>
          <a:lstStyle/>
          <a:p>
            <a:r>
              <a:rPr lang="en-US" sz="1400" dirty="0"/>
              <a:t>SME - $944</a:t>
            </a:r>
          </a:p>
        </p:txBody>
      </p:sp>
      <p:sp useBgFill="1">
        <p:nvSpPr>
          <p:cNvPr id="24" name="Right Brace 23">
            <a:extLst>
              <a:ext uri="{FF2B5EF4-FFF2-40B4-BE49-F238E27FC236}">
                <a16:creationId xmlns:a16="http://schemas.microsoft.com/office/drawing/2014/main" id="{7127F837-CACF-4171-2DCF-F5705C7E0E17}"/>
              </a:ext>
            </a:extLst>
          </p:cNvPr>
          <p:cNvSpPr/>
          <p:nvPr/>
        </p:nvSpPr>
        <p:spPr>
          <a:xfrm>
            <a:off x="10455620" y="2523645"/>
            <a:ext cx="177374" cy="3139139"/>
          </a:xfrm>
          <a:prstGeom prst="rightBrace">
            <a:avLst/>
          </a:prstGeom>
          <a:ln w="28575">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D522D067-8477-2926-EBE7-70C73FD323C5}"/>
              </a:ext>
            </a:extLst>
          </p:cNvPr>
          <p:cNvSpPr txBox="1"/>
          <p:nvPr/>
        </p:nvSpPr>
        <p:spPr>
          <a:xfrm>
            <a:off x="10716768" y="3901587"/>
            <a:ext cx="1005250" cy="584775"/>
          </a:xfrm>
          <a:prstGeom prst="rect">
            <a:avLst/>
          </a:prstGeom>
          <a:noFill/>
        </p:spPr>
        <p:txBody>
          <a:bodyPr wrap="square" rtlCol="0">
            <a:spAutoFit/>
          </a:bodyPr>
          <a:lstStyle/>
          <a:p>
            <a:r>
              <a:rPr lang="en-US" sz="1600" dirty="0"/>
              <a:t>Tax </a:t>
            </a:r>
          </a:p>
          <a:p>
            <a:r>
              <a:rPr lang="en-US" sz="1600" dirty="0"/>
              <a:t>Deferral</a:t>
            </a:r>
          </a:p>
        </p:txBody>
      </p:sp>
      <p:sp>
        <p:nvSpPr>
          <p:cNvPr id="35" name="TextBox 34">
            <a:extLst>
              <a:ext uri="{FF2B5EF4-FFF2-40B4-BE49-F238E27FC236}">
                <a16:creationId xmlns:a16="http://schemas.microsoft.com/office/drawing/2014/main" id="{7CA16EB0-BA38-F784-77A3-025492CA2F98}"/>
              </a:ext>
            </a:extLst>
          </p:cNvPr>
          <p:cNvSpPr txBox="1"/>
          <p:nvPr/>
        </p:nvSpPr>
        <p:spPr>
          <a:xfrm>
            <a:off x="7445829" y="251173"/>
            <a:ext cx="4151319" cy="923330"/>
          </a:xfrm>
          <a:prstGeom prst="rect">
            <a:avLst/>
          </a:prstGeom>
          <a:noFill/>
        </p:spPr>
        <p:txBody>
          <a:bodyPr wrap="square" rtlCol="0">
            <a:spAutoFit/>
          </a:bodyPr>
          <a:lstStyle/>
          <a:p>
            <a:r>
              <a:rPr lang="en-US" dirty="0"/>
              <a:t>Relationship between  MA Income, Circuit Breaker, Senior Means-Tested Exemption and Tax Deferral ( Seniors  &gt;65)</a:t>
            </a:r>
          </a:p>
        </p:txBody>
      </p:sp>
    </p:spTree>
    <p:extLst>
      <p:ext uri="{BB962C8B-B14F-4D97-AF65-F5344CB8AC3E}">
        <p14:creationId xmlns:p14="http://schemas.microsoft.com/office/powerpoint/2010/main" val="362151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2000"/>
                                        <p:tgtEl>
                                          <p:spTgt spid="14"/>
                                        </p:tgtEl>
                                      </p:cBhvr>
                                    </p:animEffect>
                                    <p:anim calcmode="lin" valueType="num">
                                      <p:cBhvr>
                                        <p:cTn id="12" dur="2000" fill="hold"/>
                                        <p:tgtEl>
                                          <p:spTgt spid="14"/>
                                        </p:tgtEl>
                                        <p:attrNameLst>
                                          <p:attrName>ppt_x</p:attrName>
                                        </p:attrNameLst>
                                      </p:cBhvr>
                                      <p:tavLst>
                                        <p:tav tm="0">
                                          <p:val>
                                            <p:strVal val="#ppt_x"/>
                                          </p:val>
                                        </p:tav>
                                        <p:tav tm="100000">
                                          <p:val>
                                            <p:strVal val="#ppt_x"/>
                                          </p:val>
                                        </p:tav>
                                      </p:tavLst>
                                    </p:anim>
                                    <p:anim calcmode="lin" valueType="num">
                                      <p:cBhvr>
                                        <p:cTn id="13" dur="2000" fill="hold"/>
                                        <p:tgtEl>
                                          <p:spTgt spid="14"/>
                                        </p:tgtEl>
                                        <p:attrNameLst>
                                          <p:attrName>ppt_y</p:attrName>
                                        </p:attrNameLst>
                                      </p:cBhvr>
                                      <p:tavLst>
                                        <p:tav tm="0">
                                          <p:val>
                                            <p:strVal val="#ppt_y+.1"/>
                                          </p:val>
                                        </p:tav>
                                        <p:tav tm="100000">
                                          <p:val>
                                            <p:strVal val="#ppt_y"/>
                                          </p:val>
                                        </p:tav>
                                      </p:tavLst>
                                    </p:anim>
                                  </p:childTnLst>
                                </p:cTn>
                              </p:par>
                              <p:par>
                                <p:cTn id="14" presetID="1" presetClass="entr" presetSubtype="0" fill="hold" grpId="0" nodeType="withEffect">
                                  <p:stCondLst>
                                    <p:cond delay="0"/>
                                  </p:stCondLst>
                                  <p:childTnLst>
                                    <p:set>
                                      <p:cBhvr>
                                        <p:cTn id="15" dur="1" fill="hold">
                                          <p:stCondLst>
                                            <p:cond delay="1249"/>
                                          </p:stCondLst>
                                        </p:cTn>
                                        <p:tgtEl>
                                          <p:spTgt spid="30"/>
                                        </p:tgtEl>
                                        <p:attrNameLst>
                                          <p:attrName>style.visibility</p:attrName>
                                        </p:attrNameLst>
                                      </p:cBhvr>
                                      <p:to>
                                        <p:strVal val="visible"/>
                                      </p:to>
                                    </p:set>
                                  </p:childTnLst>
                                </p:cTn>
                              </p:par>
                              <p:par>
                                <p:cTn id="16" presetID="42"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2000"/>
                                        <p:tgtEl>
                                          <p:spTgt spid="13"/>
                                        </p:tgtEl>
                                      </p:cBhvr>
                                    </p:animEffect>
                                    <p:anim calcmode="lin" valueType="num">
                                      <p:cBhvr>
                                        <p:cTn id="19" dur="2000" fill="hold"/>
                                        <p:tgtEl>
                                          <p:spTgt spid="13"/>
                                        </p:tgtEl>
                                        <p:attrNameLst>
                                          <p:attrName>ppt_x</p:attrName>
                                        </p:attrNameLst>
                                      </p:cBhvr>
                                      <p:tavLst>
                                        <p:tav tm="0">
                                          <p:val>
                                            <p:strVal val="#ppt_x"/>
                                          </p:val>
                                        </p:tav>
                                        <p:tav tm="100000">
                                          <p:val>
                                            <p:strVal val="#ppt_x"/>
                                          </p:val>
                                        </p:tav>
                                      </p:tavLst>
                                    </p:anim>
                                    <p:anim calcmode="lin" valueType="num">
                                      <p:cBhvr>
                                        <p:cTn id="20" dur="2000" fill="hold"/>
                                        <p:tgtEl>
                                          <p:spTgt spid="13"/>
                                        </p:tgtEl>
                                        <p:attrNameLst>
                                          <p:attrName>ppt_y</p:attrName>
                                        </p:attrNameLst>
                                      </p:cBhvr>
                                      <p:tavLst>
                                        <p:tav tm="0">
                                          <p:val>
                                            <p:strVal val="#ppt_y+.1"/>
                                          </p:val>
                                        </p:tav>
                                        <p:tav tm="100000">
                                          <p:val>
                                            <p:strVal val="#ppt_y"/>
                                          </p:val>
                                        </p:tav>
                                      </p:tavLst>
                                    </p:anim>
                                  </p:childTnLst>
                                </p:cTn>
                              </p:par>
                              <p:par>
                                <p:cTn id="21" presetID="1" presetClass="entr" presetSubtype="0" fill="hold" grpId="0" nodeType="withEffect">
                                  <p:stCondLst>
                                    <p:cond delay="0"/>
                                  </p:stCondLst>
                                  <p:childTnLst>
                                    <p:set>
                                      <p:cBhvr>
                                        <p:cTn id="22" dur="1" fill="hold">
                                          <p:stCondLst>
                                            <p:cond delay="1249"/>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2000"/>
                                        <p:tgtEl>
                                          <p:spTgt spid="15"/>
                                        </p:tgtEl>
                                      </p:cBhvr>
                                    </p:animEffect>
                                    <p:anim calcmode="lin" valueType="num">
                                      <p:cBhvr>
                                        <p:cTn id="28" dur="2000" fill="hold"/>
                                        <p:tgtEl>
                                          <p:spTgt spid="15"/>
                                        </p:tgtEl>
                                        <p:attrNameLst>
                                          <p:attrName>ppt_x</p:attrName>
                                        </p:attrNameLst>
                                      </p:cBhvr>
                                      <p:tavLst>
                                        <p:tav tm="0">
                                          <p:val>
                                            <p:strVal val="#ppt_x"/>
                                          </p:val>
                                        </p:tav>
                                        <p:tav tm="100000">
                                          <p:val>
                                            <p:strVal val="#ppt_x"/>
                                          </p:val>
                                        </p:tav>
                                      </p:tavLst>
                                    </p:anim>
                                    <p:anim calcmode="lin" valueType="num">
                                      <p:cBhvr>
                                        <p:cTn id="29" dur="2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2000"/>
                                        <p:tgtEl>
                                          <p:spTgt spid="18"/>
                                        </p:tgtEl>
                                      </p:cBhvr>
                                    </p:animEffect>
                                    <p:anim calcmode="lin" valueType="num">
                                      <p:cBhvr>
                                        <p:cTn id="35" dur="2000" fill="hold"/>
                                        <p:tgtEl>
                                          <p:spTgt spid="18"/>
                                        </p:tgtEl>
                                        <p:attrNameLst>
                                          <p:attrName>ppt_x</p:attrName>
                                        </p:attrNameLst>
                                      </p:cBhvr>
                                      <p:tavLst>
                                        <p:tav tm="0">
                                          <p:val>
                                            <p:strVal val="#ppt_x"/>
                                          </p:val>
                                        </p:tav>
                                        <p:tav tm="100000">
                                          <p:val>
                                            <p:strVal val="#ppt_x"/>
                                          </p:val>
                                        </p:tav>
                                      </p:tavLst>
                                    </p:anim>
                                    <p:anim calcmode="lin" valueType="num">
                                      <p:cBhvr>
                                        <p:cTn id="36" dur="2000" fill="hold"/>
                                        <p:tgtEl>
                                          <p:spTgt spid="18"/>
                                        </p:tgtEl>
                                        <p:attrNameLst>
                                          <p:attrName>ppt_y</p:attrName>
                                        </p:attrNameLst>
                                      </p:cBhvr>
                                      <p:tavLst>
                                        <p:tav tm="0">
                                          <p:val>
                                            <p:strVal val="#ppt_y+.1"/>
                                          </p:val>
                                        </p:tav>
                                        <p:tav tm="100000">
                                          <p:val>
                                            <p:strVal val="#ppt_y"/>
                                          </p:val>
                                        </p:tav>
                                      </p:tavLst>
                                    </p:anim>
                                  </p:childTnLst>
                                </p:cTn>
                              </p:par>
                              <p:par>
                                <p:cTn id="37" presetID="1" presetClass="entr" presetSubtype="0" fill="hold" grpId="0" nodeType="withEffect">
                                  <p:stCondLst>
                                    <p:cond delay="0"/>
                                  </p:stCondLst>
                                  <p:childTnLst>
                                    <p:set>
                                      <p:cBhvr>
                                        <p:cTn id="38" dur="1" fill="hold">
                                          <p:stCondLst>
                                            <p:cond delay="1999"/>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000"/>
                                        <p:tgtEl>
                                          <p:spTgt spid="17"/>
                                        </p:tgtEl>
                                      </p:cBhvr>
                                    </p:animEffect>
                                    <p:anim calcmode="lin" valueType="num">
                                      <p:cBhvr>
                                        <p:cTn id="44" dur="2000" fill="hold"/>
                                        <p:tgtEl>
                                          <p:spTgt spid="17"/>
                                        </p:tgtEl>
                                        <p:attrNameLst>
                                          <p:attrName>ppt_x</p:attrName>
                                        </p:attrNameLst>
                                      </p:cBhvr>
                                      <p:tavLst>
                                        <p:tav tm="0">
                                          <p:val>
                                            <p:strVal val="#ppt_x"/>
                                          </p:val>
                                        </p:tav>
                                        <p:tav tm="100000">
                                          <p:val>
                                            <p:strVal val="#ppt_x"/>
                                          </p:val>
                                        </p:tav>
                                      </p:tavLst>
                                    </p:anim>
                                    <p:anim calcmode="lin" valueType="num">
                                      <p:cBhvr>
                                        <p:cTn id="45" dur="2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325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8000"/>
                                        <p:tgtEl>
                                          <p:spTgt spid="16"/>
                                        </p:tgtEl>
                                      </p:cBhvr>
                                    </p:animEffect>
                                    <p:anim calcmode="lin" valueType="num">
                                      <p:cBhvr>
                                        <p:cTn id="51" dur="8000" fill="hold"/>
                                        <p:tgtEl>
                                          <p:spTgt spid="16"/>
                                        </p:tgtEl>
                                        <p:attrNameLst>
                                          <p:attrName>ppt_x</p:attrName>
                                        </p:attrNameLst>
                                      </p:cBhvr>
                                      <p:tavLst>
                                        <p:tav tm="0">
                                          <p:val>
                                            <p:strVal val="#ppt_x"/>
                                          </p:val>
                                        </p:tav>
                                        <p:tav tm="100000">
                                          <p:val>
                                            <p:strVal val="#ppt_x"/>
                                          </p:val>
                                        </p:tav>
                                      </p:tavLst>
                                    </p:anim>
                                    <p:anim calcmode="lin" valueType="num">
                                      <p:cBhvr>
                                        <p:cTn id="52" dur="8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 nodeType="clickEffect">
                                  <p:stCondLst>
                                    <p:cond delay="0"/>
                                  </p:stCondLst>
                                  <p:childTnLst>
                                    <p:set>
                                      <p:cBhvr>
                                        <p:cTn id="60" dur="1" fill="hold">
                                          <p:stCondLst>
                                            <p:cond delay="0"/>
                                          </p:stCondLst>
                                        </p:cTn>
                                        <p:tgtEl>
                                          <p:spTgt spid="1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2"/>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1" nodeType="clickEffect">
                                  <p:stCondLst>
                                    <p:cond delay="0"/>
                                  </p:stCondLst>
                                  <p:childTnLst>
                                    <p:set>
                                      <p:cBhvr>
                                        <p:cTn id="96" dur="1" fill="hold">
                                          <p:stCondLst>
                                            <p:cond delay="0"/>
                                          </p:stCondLst>
                                        </p:cTn>
                                        <p:tgtEl>
                                          <p:spTgt spid="11"/>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1" nodeType="clickEffect">
                                  <p:stCondLst>
                                    <p:cond delay="0"/>
                                  </p:stCondLst>
                                  <p:childTnLst>
                                    <p:set>
                                      <p:cBhvr>
                                        <p:cTn id="100" dur="1" fill="hold">
                                          <p:stCondLst>
                                            <p:cond delay="0"/>
                                          </p:stCondLst>
                                        </p:cTn>
                                        <p:tgtEl>
                                          <p:spTgt spid="12"/>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3" grpId="0" animBg="1"/>
      <p:bldP spid="14" grpId="0" animBg="1"/>
      <p:bldP spid="17" grpId="0" animBg="1"/>
      <p:bldP spid="17" grpId="1" animBg="1"/>
      <p:bldP spid="16" grpId="0" animBg="1"/>
      <p:bldP spid="23" grpId="0"/>
      <p:bldP spid="29" grpId="0" animBg="1"/>
      <p:bldP spid="30" grpId="0"/>
      <p:bldP spid="31" grpId="0"/>
      <p:bldP spid="15" grpId="0" animBg="1"/>
      <p:bldP spid="4" grpId="0"/>
      <p:bldP spid="5" grpId="0"/>
      <p:bldP spid="6" grpId="0"/>
      <p:bldP spid="7" grpId="0"/>
      <p:bldP spid="10" grpId="0" animBg="1"/>
      <p:bldP spid="11" grpId="0"/>
      <p:bldP spid="11" grpId="1"/>
      <p:bldP spid="12" grpId="0"/>
      <p:bldP spid="12" grpId="1"/>
      <p:bldP spid="24" grpId="0" animBg="1"/>
      <p:bldP spid="26" grpId="0"/>
      <p:bldP spid="3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BC5C0-660D-2536-4CAD-4204118C0A99}"/>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Status of TFC regarding SME Proposal</a:t>
            </a:r>
          </a:p>
        </p:txBody>
      </p:sp>
      <p:sp>
        <p:nvSpPr>
          <p:cNvPr id="3" name="Content Placeholder 2">
            <a:extLst>
              <a:ext uri="{FF2B5EF4-FFF2-40B4-BE49-F238E27FC236}">
                <a16:creationId xmlns:a16="http://schemas.microsoft.com/office/drawing/2014/main" id="{B95CF247-72FB-92CE-3B3B-FCC29EEB7273}"/>
              </a:ext>
            </a:extLst>
          </p:cNvPr>
          <p:cNvSpPr>
            <a:spLocks noGrp="1"/>
          </p:cNvSpPr>
          <p:nvPr>
            <p:ph idx="1"/>
          </p:nvPr>
        </p:nvSpPr>
        <p:spPr>
          <a:xfrm>
            <a:off x="1371599" y="2318197"/>
            <a:ext cx="9724031" cy="3683358"/>
          </a:xfrm>
        </p:spPr>
        <p:txBody>
          <a:bodyPr anchor="ctr">
            <a:normAutofit/>
          </a:bodyPr>
          <a:lstStyle/>
          <a:p>
            <a:r>
              <a:rPr lang="en-US" sz="2000" dirty="0"/>
              <a:t>Do not have enough data to Propose that, Yes, Lancaster should implement an SME Program</a:t>
            </a:r>
          </a:p>
          <a:p>
            <a:pPr lvl="1"/>
            <a:r>
              <a:rPr lang="en-US" sz="2000" dirty="0"/>
              <a:t>Questions raised on prior slides </a:t>
            </a:r>
          </a:p>
          <a:p>
            <a:r>
              <a:rPr lang="en-US" sz="2000" dirty="0"/>
              <a:t>Do Not have enough data to Propose that,  No, Lancaster should not implement for next several years</a:t>
            </a:r>
          </a:p>
          <a:p>
            <a:r>
              <a:rPr lang="en-US" sz="2000" dirty="0"/>
              <a:t>Given above, what should we propose to help Seniors and Lancaster while more data is gathered/recommendation made?</a:t>
            </a:r>
          </a:p>
          <a:p>
            <a:r>
              <a:rPr lang="en-US" sz="2000" dirty="0"/>
              <a:t>( Governor’s announcement of 1/19/24 would have rendered a Yes or No recommendation moot/need to be reconsidered) </a:t>
            </a:r>
          </a:p>
        </p:txBody>
      </p:sp>
      <p:sp>
        <p:nvSpPr>
          <p:cNvPr id="4" name="TextBox 3">
            <a:extLst>
              <a:ext uri="{FF2B5EF4-FFF2-40B4-BE49-F238E27FC236}">
                <a16:creationId xmlns:a16="http://schemas.microsoft.com/office/drawing/2014/main" id="{BAE84AB2-11D6-AB15-8D3A-E05E416888EE}"/>
              </a:ext>
            </a:extLst>
          </p:cNvPr>
          <p:cNvSpPr txBox="1"/>
          <p:nvPr/>
        </p:nvSpPr>
        <p:spPr>
          <a:xfrm>
            <a:off x="1353787" y="1793174"/>
            <a:ext cx="5496376" cy="369332"/>
          </a:xfrm>
          <a:prstGeom prst="rect">
            <a:avLst/>
          </a:prstGeom>
          <a:noFill/>
        </p:spPr>
        <p:txBody>
          <a:bodyPr wrap="none" rtlCol="0">
            <a:spAutoFit/>
          </a:bodyPr>
          <a:lstStyle/>
          <a:p>
            <a:r>
              <a:rPr lang="en-US" dirty="0"/>
              <a:t>Regarding an SME Proposal in Lancaster in the near term</a:t>
            </a:r>
          </a:p>
        </p:txBody>
      </p:sp>
    </p:spTree>
    <p:extLst>
      <p:ext uri="{BB962C8B-B14F-4D97-AF65-F5344CB8AC3E}">
        <p14:creationId xmlns:p14="http://schemas.microsoft.com/office/powerpoint/2010/main" val="113963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002EAA-D80B-7589-1EF8-7BE5902F2CFD}"/>
              </a:ext>
            </a:extLst>
          </p:cNvPr>
          <p:cNvSpPr>
            <a:spLocks noGrp="1"/>
          </p:cNvSpPr>
          <p:nvPr>
            <p:ph type="title"/>
          </p:nvPr>
        </p:nvSpPr>
        <p:spPr>
          <a:xfrm>
            <a:off x="648391" y="1240245"/>
            <a:ext cx="3738674" cy="4680583"/>
          </a:xfrm>
        </p:spPr>
        <p:txBody>
          <a:bodyPr anchor="ctr">
            <a:normAutofit fontScale="90000"/>
          </a:bodyPr>
          <a:lstStyle/>
          <a:p>
            <a:pPr algn="ctr"/>
            <a:r>
              <a:rPr lang="en-US" sz="7300" kern="100" dirty="0">
                <a:effectLst/>
                <a:latin typeface="Calibri" panose="020F0502020204030204" pitchFamily="34" charset="0"/>
                <a:ea typeface="Calibri" panose="020F0502020204030204" pitchFamily="34" charset="0"/>
                <a:cs typeface="Times New Roman" panose="02020603050405020304" pitchFamily="18" charset="0"/>
              </a:rPr>
              <a:t>Mission Statement</a:t>
            </a:r>
            <a:br>
              <a:rPr lang="en-US" sz="5200" kern="100" dirty="0">
                <a:effectLst/>
                <a:latin typeface="Calibri" panose="020F0502020204030204" pitchFamily="34" charset="0"/>
                <a:ea typeface="Calibri" panose="020F0502020204030204" pitchFamily="34" charset="0"/>
                <a:cs typeface="Times New Roman" panose="02020603050405020304" pitchFamily="18" charset="0"/>
              </a:rPr>
            </a:br>
            <a:br>
              <a:rPr lang="en-US" sz="5200" kern="100" dirty="0">
                <a:effectLst/>
                <a:latin typeface="Calibri" panose="020F0502020204030204" pitchFamily="34" charset="0"/>
                <a:ea typeface="Calibri" panose="020F0502020204030204" pitchFamily="34" charset="0"/>
                <a:cs typeface="Times New Roman" panose="02020603050405020304" pitchFamily="18" charset="0"/>
              </a:rPr>
            </a:br>
            <a:br>
              <a:rPr lang="en-US" sz="5200" kern="100" dirty="0">
                <a:effectLst/>
                <a:latin typeface="Calibri" panose="020F0502020204030204" pitchFamily="34" charset="0"/>
                <a:ea typeface="Calibri" panose="020F0502020204030204" pitchFamily="34" charset="0"/>
                <a:cs typeface="Times New Roman" panose="02020603050405020304" pitchFamily="18" charset="0"/>
              </a:rPr>
            </a:b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May, 2023 ATM </a:t>
            </a:r>
            <a:br>
              <a:rPr lang="en-US" sz="3200" kern="100" dirty="0">
                <a:effectLst/>
                <a:latin typeface="Calibri" panose="020F0502020204030204" pitchFamily="34" charset="0"/>
                <a:ea typeface="Calibri" panose="020F0502020204030204" pitchFamily="34" charset="0"/>
                <a:cs typeface="Times New Roman" panose="02020603050405020304" pitchFamily="18" charset="0"/>
              </a:rPr>
            </a:b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Article 16</a:t>
            </a:r>
            <a:endParaRPr lang="en-US" sz="5200" dirty="0"/>
          </a:p>
        </p:txBody>
      </p:sp>
      <p:sp>
        <p:nvSpPr>
          <p:cNvPr id="3" name="Content Placeholder 2">
            <a:extLst>
              <a:ext uri="{FF2B5EF4-FFF2-40B4-BE49-F238E27FC236}">
                <a16:creationId xmlns:a16="http://schemas.microsoft.com/office/drawing/2014/main" id="{17631836-0B54-789B-C79B-0013CBD27363}"/>
              </a:ext>
            </a:extLst>
          </p:cNvPr>
          <p:cNvSpPr>
            <a:spLocks noGrp="1"/>
          </p:cNvSpPr>
          <p:nvPr>
            <p:ph idx="1"/>
          </p:nvPr>
        </p:nvSpPr>
        <p:spPr>
          <a:xfrm>
            <a:off x="4387065" y="464295"/>
            <a:ext cx="6958996" cy="5761938"/>
          </a:xfrm>
        </p:spPr>
        <p:txBody>
          <a:bodyPr anchor="ctr">
            <a:normAutofit fontScale="85000" lnSpcReduction="20000"/>
          </a:bodyPr>
          <a:lstStyle/>
          <a:p>
            <a:pPr marL="0" indent="0">
              <a:spcBef>
                <a:spcPts val="0"/>
              </a:spcBef>
              <a:buNone/>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“To see if the Town will vote to direct the Select Board to create an Ad Hoc Committee entitled the Tax Fairness Committee, duly appointed by the Select Board, to</a:t>
            </a:r>
          </a:p>
          <a:p>
            <a:pPr lvl="1">
              <a:spcBef>
                <a:spcPts val="0"/>
              </a:spcBef>
              <a:buFont typeface="+mj-lt"/>
              <a:buAutoNum type="romanL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consider and review </a:t>
            </a:r>
          </a:p>
          <a:p>
            <a:pPr marL="914400" lvl="2" indent="0">
              <a:spcBef>
                <a:spcPts val="0"/>
              </a:spcBef>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 the fair allocation of property</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tax burdens in Lancaster, and </a:t>
            </a:r>
          </a:p>
          <a:p>
            <a:pPr marL="914400" lvl="2" indent="0">
              <a:spcBef>
                <a:spcPts val="0"/>
              </a:spcBef>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(b) the impacts of Lancaster’s property taxes with respect to those residents</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and persons over the age of 65, and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marL="457200" lvl="1" indent="0">
              <a:spcBef>
                <a:spcPts val="0"/>
              </a:spcBef>
              <a:buNone/>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2. explore the creation of a Senior Means-Tested Property Tax Exemption program; or any other action relative thereto.”</a:t>
            </a:r>
          </a:p>
          <a:p>
            <a:pPr marL="0" indent="0">
              <a:spcBef>
                <a:spcPts val="0"/>
              </a:spcBef>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Two aspects: </a:t>
            </a:r>
          </a:p>
          <a:p>
            <a:pPr marL="0" indent="0">
              <a:spcBef>
                <a:spcPts val="0"/>
              </a:spcBef>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    1. Real Estate Tax Fairness </a:t>
            </a:r>
          </a:p>
          <a:p>
            <a:pPr marL="0" indent="0">
              <a:spcBef>
                <a:spcPts val="0"/>
              </a:spcBef>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    2. Senior Mean-Tested Exemption (SME)</a:t>
            </a:r>
          </a:p>
        </p:txBody>
      </p:sp>
    </p:spTree>
    <p:extLst>
      <p:ext uri="{BB962C8B-B14F-4D97-AF65-F5344CB8AC3E}">
        <p14:creationId xmlns:p14="http://schemas.microsoft.com/office/powerpoint/2010/main" val="893600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7C26FF-E902-04B9-9152-DFC72514185A}"/>
              </a:ext>
            </a:extLst>
          </p:cNvPr>
          <p:cNvSpPr>
            <a:spLocks noGrp="1"/>
          </p:cNvSpPr>
          <p:nvPr>
            <p:ph type="title"/>
          </p:nvPr>
        </p:nvSpPr>
        <p:spPr>
          <a:xfrm>
            <a:off x="1153618" y="1239927"/>
            <a:ext cx="4008586" cy="4680583"/>
          </a:xfrm>
        </p:spPr>
        <p:txBody>
          <a:bodyPr anchor="ctr">
            <a:normAutofit/>
          </a:bodyPr>
          <a:lstStyle/>
          <a:p>
            <a:r>
              <a:rPr lang="en-US" sz="5200" kern="100" dirty="0">
                <a:effectLst/>
                <a:latin typeface="Calibri" panose="020F0502020204030204" pitchFamily="34" charset="0"/>
                <a:ea typeface="Calibri" panose="020F0502020204030204" pitchFamily="34" charset="0"/>
                <a:cs typeface="Times New Roman" panose="02020603050405020304" pitchFamily="18" charset="0"/>
              </a:rPr>
              <a:t>Background, and Late-Breaking News </a:t>
            </a:r>
            <a:br>
              <a:rPr lang="en-US" sz="5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5200" dirty="0"/>
          </a:p>
        </p:txBody>
      </p:sp>
      <p:sp>
        <p:nvSpPr>
          <p:cNvPr id="3" name="Content Placeholder 2">
            <a:extLst>
              <a:ext uri="{FF2B5EF4-FFF2-40B4-BE49-F238E27FC236}">
                <a16:creationId xmlns:a16="http://schemas.microsoft.com/office/drawing/2014/main" id="{218B81FE-9EF6-4AE9-1518-B99AC9AB0747}"/>
              </a:ext>
            </a:extLst>
          </p:cNvPr>
          <p:cNvSpPr>
            <a:spLocks noGrp="1"/>
          </p:cNvSpPr>
          <p:nvPr>
            <p:ph idx="1"/>
          </p:nvPr>
        </p:nvSpPr>
        <p:spPr>
          <a:xfrm>
            <a:off x="4602822" y="349321"/>
            <a:ext cx="6660925" cy="5752404"/>
          </a:xfrm>
        </p:spPr>
        <p:txBody>
          <a:bodyPr anchor="ctr">
            <a:normAutofit lnSpcReduction="10000"/>
          </a:bodyPr>
          <a:lstStyle/>
          <a:p>
            <a:pPr marL="971550" marR="0" lvl="1" indent="-514350">
              <a:spcBef>
                <a:spcPts val="0"/>
              </a:spcBef>
              <a:spcAft>
                <a:spcPts val="0"/>
              </a:spcAft>
              <a:buFont typeface="+mj-lt"/>
              <a:buAutoNum type="arabicPeriod"/>
            </a:pPr>
            <a:r>
              <a:rPr lang="en-US" sz="2000" kern="100" dirty="0">
                <a:latin typeface="Calibri" panose="020F0502020204030204" pitchFamily="34" charset="0"/>
                <a:ea typeface="Calibri" panose="020F0502020204030204" pitchFamily="34" charset="0"/>
                <a:cs typeface="Times New Roman" panose="02020603050405020304" pitchFamily="18" charset="0"/>
              </a:rPr>
              <a:t>Fi</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rst Committee meeting   10/25/23 </a:t>
            </a:r>
          </a:p>
          <a:p>
            <a:pPr marL="971550" marR="0" lvl="1" indent="-514350">
              <a:spcBef>
                <a:spcPts val="0"/>
              </a:spcBef>
              <a:spcAft>
                <a:spcPts val="0"/>
              </a:spcAft>
              <a:buFont typeface="+mj-lt"/>
              <a:buAutoNum type="arabicPeriod"/>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SME Problem statement – help keep Seniors from moving out of town due to increased taxes. </a:t>
            </a:r>
          </a:p>
          <a:p>
            <a:pPr marL="971550" marR="0" lvl="1" indent="-514350">
              <a:spcBef>
                <a:spcPts val="0"/>
              </a:spcBef>
              <a:spcAft>
                <a:spcPts val="0"/>
              </a:spcAft>
              <a:buFont typeface="+mj-lt"/>
              <a:buAutoNum type="arabicPeriod"/>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Due to </a:t>
            </a:r>
          </a:p>
          <a:p>
            <a:pPr marL="1428750" lvl="2" indent="-514350">
              <a:spcBef>
                <a:spcPts val="0"/>
              </a:spcBef>
              <a:buFont typeface="+mj-lt"/>
              <a:buAutoNum type="arabicPeriod"/>
            </a:pPr>
            <a:r>
              <a:rPr lang="en-US" kern="100" dirty="0">
                <a:effectLst/>
                <a:latin typeface="Calibri" panose="020F0502020204030204" pitchFamily="34" charset="0"/>
                <a:ea typeface="Calibri" panose="020F0502020204030204" pitchFamily="34" charset="0"/>
                <a:cs typeface="Times New Roman" panose="02020603050405020304" pitchFamily="18" charset="0"/>
              </a:rPr>
              <a:t>SME implementation timeline (~ 2+ years at best)</a:t>
            </a:r>
          </a:p>
          <a:p>
            <a:pPr marL="1428750" lvl="2" indent="-514350">
              <a:spcBef>
                <a:spcPts val="0"/>
              </a:spcBef>
              <a:buFont typeface="+mj-lt"/>
              <a:buAutoNum type="arabicPeriod"/>
            </a:pPr>
            <a:r>
              <a:rPr lang="en-US" kern="100" dirty="0">
                <a:latin typeface="Calibri" panose="020F0502020204030204" pitchFamily="34" charset="0"/>
                <a:ea typeface="Calibri" panose="020F0502020204030204" pitchFamily="34" charset="0"/>
                <a:cs typeface="Times New Roman" panose="02020603050405020304" pitchFamily="18" charset="0"/>
              </a:rPr>
              <a:t>U</a:t>
            </a:r>
            <a:r>
              <a:rPr lang="en-US" kern="100" dirty="0">
                <a:effectLst/>
                <a:latin typeface="Calibri" panose="020F0502020204030204" pitchFamily="34" charset="0"/>
                <a:ea typeface="Calibri" panose="020F0502020204030204" pitchFamily="34" charset="0"/>
                <a:cs typeface="Times New Roman" panose="02020603050405020304" pitchFamily="18" charset="0"/>
              </a:rPr>
              <a:t>rgency due to recent and projected tax increases </a:t>
            </a:r>
          </a:p>
          <a:p>
            <a:pPr marL="1428750" lvl="2" indent="-514350">
              <a:spcBef>
                <a:spcPts val="0"/>
              </a:spcBef>
              <a:buFont typeface="+mj-lt"/>
              <a:buAutoNum type="arabicPeriod"/>
            </a:pPr>
            <a:r>
              <a:rPr lang="en-US" kern="100" dirty="0">
                <a:latin typeface="Calibri" panose="020F0502020204030204" pitchFamily="34" charset="0"/>
                <a:ea typeface="Calibri" panose="020F0502020204030204" pitchFamily="34" charset="0"/>
                <a:cs typeface="Times New Roman" panose="02020603050405020304" pitchFamily="18" charset="0"/>
              </a:rPr>
              <a:t>SME implementation requires multiple affirmative town/legislative  votes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1428750" lvl="2" indent="-514350">
              <a:spcBef>
                <a:spcPts val="0"/>
              </a:spcBef>
              <a:buFont typeface="+mj-lt"/>
              <a:buAutoNum type="arabicPeriod"/>
            </a:pPr>
            <a:r>
              <a:rPr lang="en-US" kern="100" dirty="0">
                <a:latin typeface="Calibri" panose="020F0502020204030204" pitchFamily="34" charset="0"/>
                <a:ea typeface="Calibri" panose="020F0502020204030204" pitchFamily="34" charset="0"/>
                <a:cs typeface="Times New Roman" panose="02020603050405020304" pitchFamily="18" charset="0"/>
              </a:rPr>
              <a:t>Upcoming ATM, 5/24, </a:t>
            </a:r>
          </a:p>
          <a:p>
            <a:pPr marL="1428750" lvl="2" indent="-514350">
              <a:spcBef>
                <a:spcPts val="0"/>
              </a:spcBef>
              <a:buFont typeface="+mj-lt"/>
              <a:buAutoNum type="arabicPeriod"/>
            </a:pPr>
            <a:r>
              <a:rPr lang="en-US" kern="100" dirty="0">
                <a:effectLst/>
                <a:latin typeface="Calibri" panose="020F0502020204030204" pitchFamily="34" charset="0"/>
                <a:ea typeface="Calibri" panose="020F0502020204030204" pitchFamily="34" charset="0"/>
                <a:cs typeface="Times New Roman" panose="02020603050405020304" pitchFamily="18" charset="0"/>
              </a:rPr>
              <a:t>We </a:t>
            </a:r>
          </a:p>
          <a:p>
            <a:pPr marL="1885950" lvl="3" indent="-514350">
              <a:spcBef>
                <a:spcPts val="0"/>
              </a:spcBef>
              <a:buFont typeface="+mj-lt"/>
              <a:buAutoNum type="arabicPeriod"/>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Prioritized SME investigation over Tax Fairness</a:t>
            </a:r>
          </a:p>
          <a:p>
            <a:pPr marL="2343150" lvl="4" indent="-514350">
              <a:spcBef>
                <a:spcPts val="0"/>
              </a:spcBef>
              <a:buFont typeface="+mj-lt"/>
              <a:buAutoNum type="arabicPeriod"/>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Could we </a:t>
            </a:r>
            <a:r>
              <a:rPr lang="en-US" sz="2000" kern="100" dirty="0">
                <a:latin typeface="Calibri" panose="020F0502020204030204" pitchFamily="34" charset="0"/>
                <a:ea typeface="Calibri" panose="020F0502020204030204" pitchFamily="34" charset="0"/>
                <a:cs typeface="Times New Roman" panose="02020603050405020304" pitchFamily="18" charset="0"/>
              </a:rPr>
              <a:t>develop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 well-thought-through and supported SME proposal </a:t>
            </a:r>
            <a:r>
              <a:rPr lang="en-US" sz="2000" kern="100" dirty="0">
                <a:latin typeface="Calibri" panose="020F0502020204030204" pitchFamily="34" charset="0"/>
                <a:ea typeface="Calibri" panose="020F0502020204030204" pitchFamily="34" charset="0"/>
                <a:cs typeface="Times New Roman" panose="02020603050405020304" pitchFamily="18" charset="0"/>
              </a:rPr>
              <a:t>for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5/24 ATM? </a:t>
            </a:r>
          </a:p>
          <a:p>
            <a:pPr marL="1885950" lvl="3" indent="-514350">
              <a:spcBef>
                <a:spcPts val="0"/>
              </a:spcBef>
              <a:buFont typeface="+mj-lt"/>
              <a:buAutoNum type="arabicPeriod"/>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Doing SME right/well was </a:t>
            </a:r>
            <a:r>
              <a:rPr lang="en-US" sz="2000" kern="100" dirty="0">
                <a:latin typeface="Calibri" panose="020F0502020204030204" pitchFamily="34" charset="0"/>
                <a:ea typeface="Calibri" panose="020F0502020204030204" pitchFamily="34" charset="0"/>
                <a:cs typeface="Times New Roman" panose="02020603050405020304" pitchFamily="18" charset="0"/>
              </a:rPr>
              <a:t>always</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the top priority for SME. </a:t>
            </a:r>
          </a:p>
          <a:p>
            <a:pPr marL="971550" marR="0" lvl="1" indent="-514350">
              <a:spcBef>
                <a:spcPts val="0"/>
              </a:spcBef>
              <a:spcAft>
                <a:spcPts val="0"/>
              </a:spcAft>
              <a:buFont typeface="+mj-lt"/>
              <a:buAutoNum type="arabicPeriod"/>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Late Breaking News – 1/19/24 The Governor is proposing a state-wide framework for Town SME programs. TBD – SME work paused. </a:t>
            </a:r>
          </a:p>
          <a:p>
            <a:pPr marL="0" indent="0">
              <a:buNone/>
            </a:pPr>
            <a:endParaRPr lang="en-US" sz="1400" dirty="0"/>
          </a:p>
        </p:txBody>
      </p:sp>
    </p:spTree>
    <p:extLst>
      <p:ext uri="{BB962C8B-B14F-4D97-AF65-F5344CB8AC3E}">
        <p14:creationId xmlns:p14="http://schemas.microsoft.com/office/powerpoint/2010/main" val="336825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61034CB-A273-2C27-6E86-0681C7C0A145}"/>
              </a:ext>
            </a:extLst>
          </p:cNvPr>
          <p:cNvSpPr/>
          <p:nvPr/>
        </p:nvSpPr>
        <p:spPr>
          <a:xfrm>
            <a:off x="4093937" y="508876"/>
            <a:ext cx="624352" cy="339271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D13ED095-4685-7174-C787-D2B8C4E1A64D}"/>
              </a:ext>
            </a:extLst>
          </p:cNvPr>
          <p:cNvCxnSpPr>
            <a:cxnSpLocks/>
          </p:cNvCxnSpPr>
          <p:nvPr/>
        </p:nvCxnSpPr>
        <p:spPr>
          <a:xfrm flipV="1">
            <a:off x="737419" y="462116"/>
            <a:ext cx="0" cy="5221526"/>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13" name="Rectangle 12">
            <a:extLst>
              <a:ext uri="{FF2B5EF4-FFF2-40B4-BE49-F238E27FC236}">
                <a16:creationId xmlns:a16="http://schemas.microsoft.com/office/drawing/2014/main" id="{3E1504F7-4976-978B-0BAE-EEB57C42301E}"/>
              </a:ext>
            </a:extLst>
          </p:cNvPr>
          <p:cNvSpPr/>
          <p:nvPr/>
        </p:nvSpPr>
        <p:spPr>
          <a:xfrm>
            <a:off x="1661652" y="5458098"/>
            <a:ext cx="550603" cy="204686"/>
          </a:xfrm>
          <a:prstGeom prst="rect">
            <a:avLst/>
          </a:prstGeom>
          <a:pattFill prst="wdDnDiag">
            <a:fgClr>
              <a:schemeClr val="accent1"/>
            </a:fgClr>
            <a:bgClr>
              <a:schemeClr val="bg1"/>
            </a:bgClr>
          </a:patt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6A43DD3-2EC8-EE97-4B35-C0C2F8D241B8}"/>
              </a:ext>
            </a:extLst>
          </p:cNvPr>
          <p:cNvSpPr/>
          <p:nvPr/>
        </p:nvSpPr>
        <p:spPr>
          <a:xfrm>
            <a:off x="2828998" y="3795777"/>
            <a:ext cx="550603" cy="184846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5BA0711-B717-A33C-64F3-DE9AF92A659D}"/>
              </a:ext>
            </a:extLst>
          </p:cNvPr>
          <p:cNvSpPr/>
          <p:nvPr/>
        </p:nvSpPr>
        <p:spPr>
          <a:xfrm>
            <a:off x="8457114" y="2523646"/>
            <a:ext cx="673501" cy="3139139"/>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89EE680-58FE-2AFF-D3AE-57EB5BA63795}"/>
              </a:ext>
            </a:extLst>
          </p:cNvPr>
          <p:cNvSpPr/>
          <p:nvPr/>
        </p:nvSpPr>
        <p:spPr>
          <a:xfrm>
            <a:off x="8471503" y="2546296"/>
            <a:ext cx="624352" cy="629986"/>
          </a:xfrm>
          <a:prstGeom prst="rect">
            <a:avLst/>
          </a:prstGeom>
          <a:pattFill prst="wdUpDiag">
            <a:fgClr>
              <a:schemeClr val="accent1"/>
            </a:fgClr>
            <a:bgClr>
              <a:schemeClr val="bg1"/>
            </a:bgClr>
          </a:pattFill>
        </p:spPr>
        <p:style>
          <a:lnRef idx="1">
            <a:schemeClr val="accent4"/>
          </a:lnRef>
          <a:fillRef idx="2">
            <a:schemeClr val="accent4"/>
          </a:fillRef>
          <a:effectRef idx="1">
            <a:schemeClr val="accent4"/>
          </a:effectRef>
          <a:fontRef idx="minor">
            <a:schemeClr val="dk1"/>
          </a:fontRef>
        </p:style>
        <p:txBody>
          <a:bodyPr rtlCol="0" anchor="ctr">
            <a:normAutofit fontScale="62500" lnSpcReduction="20000"/>
          </a:bodyPr>
          <a:lstStyle/>
          <a:p>
            <a:pPr algn="ctr"/>
            <a:r>
              <a:rPr lang="en-US" dirty="0">
                <a:noFill/>
              </a:rPr>
              <a:t>CB Max $2590</a:t>
            </a:r>
          </a:p>
          <a:p>
            <a:pPr algn="ctr"/>
            <a:r>
              <a:rPr lang="en-US" dirty="0">
                <a:noFill/>
              </a:rPr>
              <a:t>a</a:t>
            </a:r>
          </a:p>
        </p:txBody>
      </p:sp>
      <p:sp>
        <p:nvSpPr>
          <p:cNvPr id="23" name="TextBox 22">
            <a:extLst>
              <a:ext uri="{FF2B5EF4-FFF2-40B4-BE49-F238E27FC236}">
                <a16:creationId xmlns:a16="http://schemas.microsoft.com/office/drawing/2014/main" id="{5F436714-FB0D-FAFC-716D-961B0ECA763F}"/>
              </a:ext>
            </a:extLst>
          </p:cNvPr>
          <p:cNvSpPr txBox="1"/>
          <p:nvPr/>
        </p:nvSpPr>
        <p:spPr>
          <a:xfrm>
            <a:off x="4762563" y="508876"/>
            <a:ext cx="2321569" cy="4616648"/>
          </a:xfrm>
          <a:prstGeom prst="rect">
            <a:avLst/>
          </a:prstGeom>
          <a:solidFill>
            <a:schemeClr val="accent1">
              <a:lumMod val="40000"/>
              <a:lumOff val="60000"/>
            </a:schemeClr>
          </a:solidFill>
        </p:spPr>
        <p:txBody>
          <a:bodyPr wrap="square" rtlCol="0">
            <a:spAutoFit/>
          </a:bodyPr>
          <a:lstStyle/>
          <a:p>
            <a:r>
              <a:rPr lang="en-US" u="sng" dirty="0"/>
              <a:t>Circuit Breaker</a:t>
            </a:r>
          </a:p>
          <a:p>
            <a:r>
              <a:rPr lang="en-US" u="sng" dirty="0"/>
              <a:t>Goal: Taxes/Rent + ½ Water/Sewer &lt;10%;</a:t>
            </a:r>
          </a:p>
          <a:p>
            <a:r>
              <a:rPr lang="en-US" sz="1600" dirty="0"/>
              <a:t>+ Add</a:t>
            </a:r>
          </a:p>
          <a:p>
            <a:r>
              <a:rPr lang="en-US" sz="1600" dirty="0"/>
              <a:t>   + Social Security</a:t>
            </a:r>
          </a:p>
          <a:p>
            <a:r>
              <a:rPr lang="en-US" sz="1600" dirty="0"/>
              <a:t>   + Retirement Income</a:t>
            </a:r>
          </a:p>
          <a:p>
            <a:r>
              <a:rPr lang="en-US" sz="1600" dirty="0"/>
              <a:t>   + Public Assistance</a:t>
            </a:r>
          </a:p>
          <a:p>
            <a:r>
              <a:rPr lang="en-US" sz="1600" dirty="0"/>
              <a:t>    +   ..</a:t>
            </a:r>
          </a:p>
          <a:p>
            <a:r>
              <a:rPr lang="en-US" sz="1600" u="sng" dirty="0"/>
              <a:t>State: Funding  and  Eligibility Criteria</a:t>
            </a:r>
          </a:p>
          <a:p>
            <a:r>
              <a:rPr lang="en-US" sz="1600" dirty="0"/>
              <a:t>+ Report</a:t>
            </a:r>
          </a:p>
          <a:p>
            <a:r>
              <a:rPr lang="en-US" sz="1600" dirty="0"/>
              <a:t>    + RE Taxes paid or Rent</a:t>
            </a:r>
          </a:p>
          <a:p>
            <a:r>
              <a:rPr lang="en-US" sz="1600" dirty="0"/>
              <a:t>      +1/2 Water and sewer</a:t>
            </a:r>
          </a:p>
          <a:p>
            <a:r>
              <a:rPr lang="en-US" sz="1600" dirty="0"/>
              <a:t>       + Assessed Value</a:t>
            </a:r>
          </a:p>
          <a:p>
            <a:r>
              <a:rPr lang="en-US" sz="1600" dirty="0"/>
              <a:t>       + SME</a:t>
            </a:r>
          </a:p>
          <a:p>
            <a:r>
              <a:rPr lang="en-US" sz="1600" dirty="0"/>
              <a:t>       + …</a:t>
            </a:r>
          </a:p>
          <a:p>
            <a:r>
              <a:rPr lang="en-US" sz="1600" u="sng" dirty="0"/>
              <a:t>MA Refundable Income Tax Credit &gt;65</a:t>
            </a:r>
          </a:p>
        </p:txBody>
      </p:sp>
      <p:pic>
        <p:nvPicPr>
          <p:cNvPr id="25" name="Graphic 24" descr="Dollar with solid fill">
            <a:extLst>
              <a:ext uri="{FF2B5EF4-FFF2-40B4-BE49-F238E27FC236}">
                <a16:creationId xmlns:a16="http://schemas.microsoft.com/office/drawing/2014/main" id="{15D9ACD7-270C-1562-1DBE-D88DC7AA4D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4852" y="255638"/>
            <a:ext cx="914400" cy="914400"/>
          </a:xfrm>
          <a:prstGeom prst="rect">
            <a:avLst/>
          </a:prstGeom>
        </p:spPr>
      </p:pic>
      <p:pic>
        <p:nvPicPr>
          <p:cNvPr id="27" name="Graphic 26" descr="Document with solid fill">
            <a:extLst>
              <a:ext uri="{FF2B5EF4-FFF2-40B4-BE49-F238E27FC236}">
                <a16:creationId xmlns:a16="http://schemas.microsoft.com/office/drawing/2014/main" id="{52C7DF55-E1F8-2DEC-A03C-85ADA0364D1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266" y="4090718"/>
            <a:ext cx="914400" cy="914400"/>
          </a:xfrm>
          <a:prstGeom prst="rect">
            <a:avLst/>
          </a:prstGeom>
        </p:spPr>
      </p:pic>
      <p:sp>
        <p:nvSpPr>
          <p:cNvPr id="29" name="TextBox 28">
            <a:extLst>
              <a:ext uri="{FF2B5EF4-FFF2-40B4-BE49-F238E27FC236}">
                <a16:creationId xmlns:a16="http://schemas.microsoft.com/office/drawing/2014/main" id="{F7754C93-3969-367F-F8E7-880C9440A4AB}"/>
              </a:ext>
            </a:extLst>
          </p:cNvPr>
          <p:cNvSpPr txBox="1"/>
          <p:nvPr/>
        </p:nvSpPr>
        <p:spPr>
          <a:xfrm>
            <a:off x="830133" y="5909187"/>
            <a:ext cx="10795819" cy="646331"/>
          </a:xfrm>
          <a:prstGeom prst="rect">
            <a:avLst/>
          </a:prstGeom>
          <a:solidFill>
            <a:schemeClr val="accent6">
              <a:lumMod val="40000"/>
              <a:lumOff val="60000"/>
            </a:schemeClr>
          </a:solidFill>
        </p:spPr>
        <p:txBody>
          <a:bodyPr wrap="square" rtlCol="0">
            <a:spAutoFit/>
          </a:bodyPr>
          <a:lstStyle/>
          <a:p>
            <a:r>
              <a:rPr lang="en-US" dirty="0"/>
              <a:t>Forms:                 MA 	       Sch. CB			                   SME </a:t>
            </a:r>
            <a:r>
              <a:rPr lang="en-US" dirty="0" err="1"/>
              <a:t>Appln</a:t>
            </a:r>
            <a:r>
              <a:rPr lang="en-US" dirty="0"/>
              <a:t>                   TD </a:t>
            </a:r>
            <a:r>
              <a:rPr lang="en-US" dirty="0" err="1"/>
              <a:t>Appln</a:t>
            </a:r>
            <a:endParaRPr lang="en-US" dirty="0"/>
          </a:p>
          <a:p>
            <a:r>
              <a:rPr lang="en-US" dirty="0"/>
              <a:t>	      Income Tax   	   State Admin and Funding		            Town Admin and  Funding  </a:t>
            </a:r>
          </a:p>
        </p:txBody>
      </p:sp>
      <p:sp>
        <p:nvSpPr>
          <p:cNvPr id="30" name="TextBox 29">
            <a:extLst>
              <a:ext uri="{FF2B5EF4-FFF2-40B4-BE49-F238E27FC236}">
                <a16:creationId xmlns:a16="http://schemas.microsoft.com/office/drawing/2014/main" id="{D56DAE67-0995-52B8-B091-A422FCE0890E}"/>
              </a:ext>
            </a:extLst>
          </p:cNvPr>
          <p:cNvSpPr txBox="1"/>
          <p:nvPr/>
        </p:nvSpPr>
        <p:spPr>
          <a:xfrm>
            <a:off x="1970292" y="3835175"/>
            <a:ext cx="1258528" cy="373762"/>
          </a:xfrm>
          <a:prstGeom prst="rect">
            <a:avLst/>
          </a:prstGeom>
          <a:noFill/>
        </p:spPr>
        <p:txBody>
          <a:bodyPr wrap="square" rtlCol="0">
            <a:spAutoFit/>
          </a:bodyPr>
          <a:lstStyle/>
          <a:p>
            <a:r>
              <a:rPr lang="en-US" dirty="0"/>
              <a:t>MA AGI</a:t>
            </a:r>
          </a:p>
        </p:txBody>
      </p:sp>
      <p:sp>
        <p:nvSpPr>
          <p:cNvPr id="31" name="TextBox 30">
            <a:extLst>
              <a:ext uri="{FF2B5EF4-FFF2-40B4-BE49-F238E27FC236}">
                <a16:creationId xmlns:a16="http://schemas.microsoft.com/office/drawing/2014/main" id="{A55B6130-516D-1DBB-9624-639F637579CD}"/>
              </a:ext>
            </a:extLst>
          </p:cNvPr>
          <p:cNvSpPr txBox="1"/>
          <p:nvPr/>
        </p:nvSpPr>
        <p:spPr>
          <a:xfrm>
            <a:off x="1228546" y="4390561"/>
            <a:ext cx="1366683" cy="923330"/>
          </a:xfrm>
          <a:prstGeom prst="rect">
            <a:avLst/>
          </a:prstGeom>
          <a:noFill/>
        </p:spPr>
        <p:txBody>
          <a:bodyPr wrap="square" rtlCol="0">
            <a:spAutoFit/>
          </a:bodyPr>
          <a:lstStyle/>
          <a:p>
            <a:r>
              <a:rPr lang="en-US" dirty="0"/>
              <a:t>Low/No MA Income/No File</a:t>
            </a:r>
          </a:p>
        </p:txBody>
      </p:sp>
      <p:cxnSp>
        <p:nvCxnSpPr>
          <p:cNvPr id="9" name="Straight Arrow Connector 8">
            <a:extLst>
              <a:ext uri="{FF2B5EF4-FFF2-40B4-BE49-F238E27FC236}">
                <a16:creationId xmlns:a16="http://schemas.microsoft.com/office/drawing/2014/main" id="{CE15B3B6-21C6-7107-99C8-8107BCD8301E}"/>
              </a:ext>
            </a:extLst>
          </p:cNvPr>
          <p:cNvCxnSpPr>
            <a:cxnSpLocks/>
          </p:cNvCxnSpPr>
          <p:nvPr/>
        </p:nvCxnSpPr>
        <p:spPr>
          <a:xfrm>
            <a:off x="737419" y="5683642"/>
            <a:ext cx="10795820" cy="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15" name="Rectangle 14">
            <a:extLst>
              <a:ext uri="{FF2B5EF4-FFF2-40B4-BE49-F238E27FC236}">
                <a16:creationId xmlns:a16="http://schemas.microsoft.com/office/drawing/2014/main" id="{3434C089-97AF-9377-AA21-2A6347B16FF5}"/>
              </a:ext>
            </a:extLst>
          </p:cNvPr>
          <p:cNvSpPr/>
          <p:nvPr/>
        </p:nvSpPr>
        <p:spPr>
          <a:xfrm>
            <a:off x="4077510" y="3842849"/>
            <a:ext cx="673501" cy="183036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D4112C2-703C-C84C-221E-014E5B547149}"/>
              </a:ext>
            </a:extLst>
          </p:cNvPr>
          <p:cNvSpPr txBox="1"/>
          <p:nvPr/>
        </p:nvSpPr>
        <p:spPr>
          <a:xfrm>
            <a:off x="2691582" y="70972"/>
            <a:ext cx="2522160" cy="369332"/>
          </a:xfrm>
          <a:prstGeom prst="rect">
            <a:avLst/>
          </a:prstGeom>
          <a:noFill/>
        </p:spPr>
        <p:txBody>
          <a:bodyPr wrap="square" rtlCol="0">
            <a:spAutoFit/>
          </a:bodyPr>
          <a:lstStyle/>
          <a:p>
            <a:r>
              <a:rPr lang="en-US" dirty="0"/>
              <a:t>Total Income - $50k</a:t>
            </a:r>
          </a:p>
        </p:txBody>
      </p:sp>
      <p:sp>
        <p:nvSpPr>
          <p:cNvPr id="4" name="TextBox 3">
            <a:extLst>
              <a:ext uri="{FF2B5EF4-FFF2-40B4-BE49-F238E27FC236}">
                <a16:creationId xmlns:a16="http://schemas.microsoft.com/office/drawing/2014/main" id="{79975D12-CECA-22B5-8836-B3CAF045095D}"/>
              </a:ext>
            </a:extLst>
          </p:cNvPr>
          <p:cNvSpPr txBox="1"/>
          <p:nvPr/>
        </p:nvSpPr>
        <p:spPr>
          <a:xfrm>
            <a:off x="8303326" y="1802388"/>
            <a:ext cx="1675031" cy="646331"/>
          </a:xfrm>
          <a:prstGeom prst="rect">
            <a:avLst/>
          </a:prstGeom>
          <a:noFill/>
        </p:spPr>
        <p:txBody>
          <a:bodyPr wrap="square" rtlCol="0">
            <a:spAutoFit/>
          </a:bodyPr>
          <a:lstStyle/>
          <a:p>
            <a:r>
              <a:rPr lang="en-US" dirty="0"/>
              <a:t>2024 Taxes on</a:t>
            </a:r>
          </a:p>
          <a:p>
            <a:r>
              <a:rPr lang="en-US" dirty="0"/>
              <a:t> Avg Home</a:t>
            </a:r>
          </a:p>
        </p:txBody>
      </p:sp>
      <p:sp>
        <p:nvSpPr>
          <p:cNvPr id="5" name="TextBox 4">
            <a:extLst>
              <a:ext uri="{FF2B5EF4-FFF2-40B4-BE49-F238E27FC236}">
                <a16:creationId xmlns:a16="http://schemas.microsoft.com/office/drawing/2014/main" id="{18589DB9-3C6D-892E-4DD6-C11799C81A72}"/>
              </a:ext>
            </a:extLst>
          </p:cNvPr>
          <p:cNvSpPr txBox="1"/>
          <p:nvPr/>
        </p:nvSpPr>
        <p:spPr>
          <a:xfrm>
            <a:off x="7161029" y="2403602"/>
            <a:ext cx="1219188" cy="338554"/>
          </a:xfrm>
          <a:prstGeom prst="rect">
            <a:avLst/>
          </a:prstGeom>
          <a:noFill/>
        </p:spPr>
        <p:txBody>
          <a:bodyPr wrap="square" rtlCol="0">
            <a:spAutoFit/>
          </a:bodyPr>
          <a:lstStyle/>
          <a:p>
            <a:r>
              <a:rPr lang="en-US" sz="1600" dirty="0"/>
              <a:t>Tax  -$8534</a:t>
            </a:r>
          </a:p>
        </p:txBody>
      </p:sp>
      <p:sp>
        <p:nvSpPr>
          <p:cNvPr id="6" name="TextBox 5">
            <a:extLst>
              <a:ext uri="{FF2B5EF4-FFF2-40B4-BE49-F238E27FC236}">
                <a16:creationId xmlns:a16="http://schemas.microsoft.com/office/drawing/2014/main" id="{366E61E1-9DA5-4501-A351-7919AD4D4262}"/>
              </a:ext>
            </a:extLst>
          </p:cNvPr>
          <p:cNvSpPr txBox="1"/>
          <p:nvPr/>
        </p:nvSpPr>
        <p:spPr>
          <a:xfrm>
            <a:off x="7226709" y="2793189"/>
            <a:ext cx="1076617" cy="646331"/>
          </a:xfrm>
          <a:prstGeom prst="rect">
            <a:avLst/>
          </a:prstGeom>
          <a:noFill/>
        </p:spPr>
        <p:txBody>
          <a:bodyPr wrap="square" rtlCol="0">
            <a:spAutoFit/>
          </a:bodyPr>
          <a:lstStyle/>
          <a:p>
            <a:r>
              <a:rPr lang="en-US" dirty="0"/>
              <a:t>After CB - $5944</a:t>
            </a:r>
          </a:p>
        </p:txBody>
      </p:sp>
      <p:sp>
        <p:nvSpPr>
          <p:cNvPr id="7" name="TextBox 6">
            <a:extLst>
              <a:ext uri="{FF2B5EF4-FFF2-40B4-BE49-F238E27FC236}">
                <a16:creationId xmlns:a16="http://schemas.microsoft.com/office/drawing/2014/main" id="{423F9DA8-94E7-7C2D-0F08-9DA321501B16}"/>
              </a:ext>
            </a:extLst>
          </p:cNvPr>
          <p:cNvSpPr txBox="1"/>
          <p:nvPr/>
        </p:nvSpPr>
        <p:spPr>
          <a:xfrm>
            <a:off x="7255289" y="3490553"/>
            <a:ext cx="887462" cy="1200329"/>
          </a:xfrm>
          <a:prstGeom prst="rect">
            <a:avLst/>
          </a:prstGeom>
          <a:noFill/>
        </p:spPr>
        <p:txBody>
          <a:bodyPr wrap="square" rtlCol="0">
            <a:spAutoFit/>
          </a:bodyPr>
          <a:lstStyle/>
          <a:p>
            <a:r>
              <a:rPr lang="en-US" dirty="0"/>
              <a:t>10% of Total Income -$5k</a:t>
            </a:r>
          </a:p>
        </p:txBody>
      </p:sp>
      <p:sp>
        <p:nvSpPr>
          <p:cNvPr id="10" name="Rectangle 9">
            <a:extLst>
              <a:ext uri="{FF2B5EF4-FFF2-40B4-BE49-F238E27FC236}">
                <a16:creationId xmlns:a16="http://schemas.microsoft.com/office/drawing/2014/main" id="{83EFD6C4-ECD0-CBD4-89EE-B7103EB20C7E}"/>
              </a:ext>
            </a:extLst>
          </p:cNvPr>
          <p:cNvSpPr/>
          <p:nvPr/>
        </p:nvSpPr>
        <p:spPr>
          <a:xfrm>
            <a:off x="8503543" y="3127243"/>
            <a:ext cx="583364" cy="361117"/>
          </a:xfrm>
          <a:prstGeom prst="rect">
            <a:avLst/>
          </a:prstGeom>
          <a:pattFill prst="pct5">
            <a:fgClr>
              <a:schemeClr val="accent1"/>
            </a:fgClr>
            <a:bgClr>
              <a:schemeClr val="bg1"/>
            </a:bgClr>
          </a:patt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7C447E0-B4C4-AD60-A9E6-6374B91B186D}"/>
              </a:ext>
            </a:extLst>
          </p:cNvPr>
          <p:cNvSpPr txBox="1"/>
          <p:nvPr/>
        </p:nvSpPr>
        <p:spPr>
          <a:xfrm>
            <a:off x="9142227" y="2683932"/>
            <a:ext cx="1402080" cy="307777"/>
          </a:xfrm>
          <a:prstGeom prst="rect">
            <a:avLst/>
          </a:prstGeom>
          <a:noFill/>
        </p:spPr>
        <p:txBody>
          <a:bodyPr wrap="square" rtlCol="0">
            <a:spAutoFit/>
          </a:bodyPr>
          <a:lstStyle/>
          <a:p>
            <a:r>
              <a:rPr lang="en-US" sz="1400" dirty="0"/>
              <a:t>CB Max - $2590</a:t>
            </a:r>
          </a:p>
        </p:txBody>
      </p:sp>
      <p:sp>
        <p:nvSpPr>
          <p:cNvPr id="12" name="TextBox 11">
            <a:extLst>
              <a:ext uri="{FF2B5EF4-FFF2-40B4-BE49-F238E27FC236}">
                <a16:creationId xmlns:a16="http://schemas.microsoft.com/office/drawing/2014/main" id="{31A46C75-0FBA-235C-D58B-50A0A50E4FAC}"/>
              </a:ext>
            </a:extLst>
          </p:cNvPr>
          <p:cNvSpPr txBox="1"/>
          <p:nvPr/>
        </p:nvSpPr>
        <p:spPr>
          <a:xfrm>
            <a:off x="9142227" y="3154305"/>
            <a:ext cx="1194816" cy="307777"/>
          </a:xfrm>
          <a:prstGeom prst="rect">
            <a:avLst/>
          </a:prstGeom>
          <a:noFill/>
        </p:spPr>
        <p:txBody>
          <a:bodyPr wrap="square" rtlCol="0">
            <a:spAutoFit/>
          </a:bodyPr>
          <a:lstStyle/>
          <a:p>
            <a:r>
              <a:rPr lang="en-US" sz="1400" dirty="0"/>
              <a:t>SME - $944</a:t>
            </a:r>
          </a:p>
        </p:txBody>
      </p:sp>
      <p:sp useBgFill="1">
        <p:nvSpPr>
          <p:cNvPr id="24" name="Right Brace 23">
            <a:extLst>
              <a:ext uri="{FF2B5EF4-FFF2-40B4-BE49-F238E27FC236}">
                <a16:creationId xmlns:a16="http://schemas.microsoft.com/office/drawing/2014/main" id="{7127F837-CACF-4171-2DCF-F5705C7E0E17}"/>
              </a:ext>
            </a:extLst>
          </p:cNvPr>
          <p:cNvSpPr/>
          <p:nvPr/>
        </p:nvSpPr>
        <p:spPr>
          <a:xfrm>
            <a:off x="11099138" y="2491667"/>
            <a:ext cx="177374" cy="3139139"/>
          </a:xfrm>
          <a:prstGeom prst="rightBrace">
            <a:avLst/>
          </a:prstGeom>
          <a:ln w="28575">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D522D067-8477-2926-EBE7-70C73FD323C5}"/>
              </a:ext>
            </a:extLst>
          </p:cNvPr>
          <p:cNvSpPr txBox="1"/>
          <p:nvPr/>
        </p:nvSpPr>
        <p:spPr>
          <a:xfrm>
            <a:off x="11276512" y="3823198"/>
            <a:ext cx="1005250" cy="584775"/>
          </a:xfrm>
          <a:prstGeom prst="rect">
            <a:avLst/>
          </a:prstGeom>
          <a:noFill/>
        </p:spPr>
        <p:txBody>
          <a:bodyPr wrap="square" rtlCol="0">
            <a:spAutoFit/>
          </a:bodyPr>
          <a:lstStyle/>
          <a:p>
            <a:r>
              <a:rPr lang="en-US" sz="1600" dirty="0"/>
              <a:t>Tax </a:t>
            </a:r>
          </a:p>
          <a:p>
            <a:r>
              <a:rPr lang="en-US" sz="1600" dirty="0"/>
              <a:t>Deferral</a:t>
            </a:r>
          </a:p>
        </p:txBody>
      </p:sp>
      <p:sp>
        <p:nvSpPr>
          <p:cNvPr id="20" name="TextBox 19">
            <a:extLst>
              <a:ext uri="{FF2B5EF4-FFF2-40B4-BE49-F238E27FC236}">
                <a16:creationId xmlns:a16="http://schemas.microsoft.com/office/drawing/2014/main" id="{157B5D1A-0E2C-8AF2-43F8-9B93AD7E04B2}"/>
              </a:ext>
            </a:extLst>
          </p:cNvPr>
          <p:cNvSpPr txBox="1"/>
          <p:nvPr/>
        </p:nvSpPr>
        <p:spPr>
          <a:xfrm>
            <a:off x="9281664" y="3515422"/>
            <a:ext cx="1791530" cy="1600438"/>
          </a:xfrm>
          <a:prstGeom prst="rect">
            <a:avLst/>
          </a:prstGeom>
          <a:solidFill>
            <a:schemeClr val="accent1">
              <a:lumMod val="40000"/>
              <a:lumOff val="60000"/>
            </a:schemeClr>
          </a:solidFill>
        </p:spPr>
        <p:txBody>
          <a:bodyPr wrap="square" rtlCol="0">
            <a:spAutoFit/>
          </a:bodyPr>
          <a:lstStyle/>
          <a:p>
            <a:r>
              <a:rPr lang="en-US" sz="1400" u="sng" dirty="0"/>
              <a:t>SME - Town Fund Constraints, </a:t>
            </a:r>
            <a:r>
              <a:rPr lang="en-US" sz="1400" u="sng" dirty="0" err="1"/>
              <a:t>Elig</a:t>
            </a:r>
            <a:r>
              <a:rPr lang="en-US" sz="1400" u="sng" dirty="0"/>
              <a:t>. Criteria  &gt;65</a:t>
            </a:r>
          </a:p>
          <a:p>
            <a:r>
              <a:rPr lang="en-US" sz="1400" dirty="0"/>
              <a:t>  + CB </a:t>
            </a:r>
            <a:r>
              <a:rPr lang="en-US" sz="1400" dirty="0" err="1"/>
              <a:t>Appln</a:t>
            </a:r>
            <a:r>
              <a:rPr lang="en-US" sz="1400" dirty="0"/>
              <a:t> ( &amp; Approval )</a:t>
            </a:r>
          </a:p>
          <a:p>
            <a:r>
              <a:rPr lang="en-US" sz="1400" dirty="0"/>
              <a:t>   +  Tighter than CB</a:t>
            </a:r>
          </a:p>
          <a:p>
            <a:r>
              <a:rPr lang="en-US" sz="1400" dirty="0"/>
              <a:t>   + Assets</a:t>
            </a:r>
          </a:p>
        </p:txBody>
      </p:sp>
      <p:cxnSp>
        <p:nvCxnSpPr>
          <p:cNvPr id="33" name="Straight Connector 32">
            <a:extLst>
              <a:ext uri="{FF2B5EF4-FFF2-40B4-BE49-F238E27FC236}">
                <a16:creationId xmlns:a16="http://schemas.microsoft.com/office/drawing/2014/main" id="{9A576345-0D09-5FE9-48FD-936B5E820488}"/>
              </a:ext>
            </a:extLst>
          </p:cNvPr>
          <p:cNvCxnSpPr>
            <a:cxnSpLocks/>
          </p:cNvCxnSpPr>
          <p:nvPr/>
        </p:nvCxnSpPr>
        <p:spPr>
          <a:xfrm>
            <a:off x="7815447" y="3510973"/>
            <a:ext cx="1376191"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37263B3-72FE-732F-D86C-F67710013B03}"/>
              </a:ext>
            </a:extLst>
          </p:cNvPr>
          <p:cNvSpPr txBox="1"/>
          <p:nvPr/>
        </p:nvSpPr>
        <p:spPr>
          <a:xfrm>
            <a:off x="7908977" y="251173"/>
            <a:ext cx="3619422" cy="923330"/>
          </a:xfrm>
          <a:prstGeom prst="rect">
            <a:avLst/>
          </a:prstGeom>
          <a:noFill/>
        </p:spPr>
        <p:txBody>
          <a:bodyPr wrap="square" rtlCol="0">
            <a:spAutoFit/>
          </a:bodyPr>
          <a:lstStyle/>
          <a:p>
            <a:r>
              <a:rPr lang="en-US" dirty="0"/>
              <a:t>MA Income, Circuit Breaker CB), Senior Means-Tested Exemption, and Tax Deferral Compared </a:t>
            </a:r>
          </a:p>
        </p:txBody>
      </p:sp>
    </p:spTree>
    <p:extLst>
      <p:ext uri="{BB962C8B-B14F-4D97-AF65-F5344CB8AC3E}">
        <p14:creationId xmlns:p14="http://schemas.microsoft.com/office/powerpoint/2010/main" val="76555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1249"/>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1249"/>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anim calcmode="lin" valueType="num">
                                      <p:cBhvr>
                                        <p:cTn id="20" dur="500" fill="hold"/>
                                        <p:tgtEl>
                                          <p:spTgt spid="15"/>
                                        </p:tgtEl>
                                        <p:attrNameLst>
                                          <p:attrName>ppt_x</p:attrName>
                                        </p:attrNameLst>
                                      </p:cBhvr>
                                      <p:tavLst>
                                        <p:tav tm="0">
                                          <p:val>
                                            <p:strVal val="#ppt_x"/>
                                          </p:val>
                                        </p:tav>
                                        <p:tav tm="100000">
                                          <p:val>
                                            <p:strVal val="#ppt_x"/>
                                          </p:val>
                                        </p:tav>
                                      </p:tavLst>
                                    </p:anim>
                                    <p:anim calcmode="lin" valueType="num">
                                      <p:cBhvr>
                                        <p:cTn id="21" dur="5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1999"/>
                                          </p:stCondLst>
                                        </p:cTn>
                                        <p:tgtEl>
                                          <p:spTgt spid="2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1000"/>
                                        <p:tgtEl>
                                          <p:spTgt spid="18"/>
                                        </p:tgtEl>
                                      </p:cBhvr>
                                    </p:animEffect>
                                    <p:anim calcmode="lin" valueType="num">
                                      <p:cBhvr>
                                        <p:cTn id="31" dur="1000" fill="hold"/>
                                        <p:tgtEl>
                                          <p:spTgt spid="18"/>
                                        </p:tgtEl>
                                        <p:attrNameLst>
                                          <p:attrName>ppt_x</p:attrName>
                                        </p:attrNameLst>
                                      </p:cBhvr>
                                      <p:tavLst>
                                        <p:tav tm="0">
                                          <p:val>
                                            <p:strVal val="#ppt_x"/>
                                          </p:val>
                                        </p:tav>
                                        <p:tav tm="100000">
                                          <p:val>
                                            <p:strVal val="#ppt_x"/>
                                          </p:val>
                                        </p:tav>
                                      </p:tavLst>
                                    </p:anim>
                                    <p:anim calcmode="lin" valueType="num">
                                      <p:cBhvr>
                                        <p:cTn id="32" dur="1000" fill="hold"/>
                                        <p:tgtEl>
                                          <p:spTgt spid="18"/>
                                        </p:tgtEl>
                                        <p:attrNameLst>
                                          <p:attrName>ppt_y</p:attrName>
                                        </p:attrNameLst>
                                      </p:cBhvr>
                                      <p:tavLst>
                                        <p:tav tm="0">
                                          <p:val>
                                            <p:strVal val="#ppt_y+.1"/>
                                          </p:val>
                                        </p:tav>
                                        <p:tav tm="100000">
                                          <p:val>
                                            <p:strVal val="#ppt_y"/>
                                          </p:val>
                                        </p:tav>
                                      </p:tavLst>
                                    </p:anim>
                                  </p:childTnLst>
                                </p:cTn>
                              </p:par>
                              <p:par>
                                <p:cTn id="33" presetID="1" presetClass="entr" presetSubtype="0"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additive="base">
                                        <p:cTn id="67" dur="500" fill="hold"/>
                                        <p:tgtEl>
                                          <p:spTgt spid="10"/>
                                        </p:tgtEl>
                                        <p:attrNameLst>
                                          <p:attrName>ppt_x</p:attrName>
                                        </p:attrNameLst>
                                      </p:cBhvr>
                                      <p:tavLst>
                                        <p:tav tm="0">
                                          <p:val>
                                            <p:strVal val="#ppt_x"/>
                                          </p:val>
                                        </p:tav>
                                        <p:tav tm="100000">
                                          <p:val>
                                            <p:strVal val="#ppt_x"/>
                                          </p:val>
                                        </p:tav>
                                      </p:tavLst>
                                    </p:anim>
                                    <p:anim calcmode="lin" valueType="num">
                                      <p:cBhvr additive="base">
                                        <p:cTn id="68" dur="500" fill="hold"/>
                                        <p:tgtEl>
                                          <p:spTgt spid="10"/>
                                        </p:tgtEl>
                                        <p:attrNameLst>
                                          <p:attrName>ppt_y</p:attrName>
                                        </p:attrNameLst>
                                      </p:cBhvr>
                                      <p:tavLst>
                                        <p:tav tm="0">
                                          <p:val>
                                            <p:strVal val="1+#ppt_h/2"/>
                                          </p:val>
                                        </p:tav>
                                        <p:tav tm="100000">
                                          <p:val>
                                            <p:strVal val="#ppt_y"/>
                                          </p:val>
                                        </p:tav>
                                      </p:tavLst>
                                    </p:anim>
                                  </p:childTnLst>
                                </p:cTn>
                              </p:par>
                              <p:par>
                                <p:cTn id="69" presetID="1" presetClass="entr" presetSubtype="0" fill="hold" grpId="0" nodeType="withEffect">
                                  <p:stCondLst>
                                    <p:cond delay="0"/>
                                  </p:stCondLst>
                                  <p:childTnLst>
                                    <p:set>
                                      <p:cBhvr>
                                        <p:cTn id="70" dur="1" fill="hold">
                                          <p:stCondLst>
                                            <p:cond delay="0"/>
                                          </p:stCondLst>
                                        </p:cTn>
                                        <p:tgtEl>
                                          <p:spTgt spid="1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3" grpId="0" animBg="1"/>
      <p:bldP spid="14" grpId="0" animBg="1"/>
      <p:bldP spid="17" grpId="0" animBg="1"/>
      <p:bldP spid="16" grpId="0" animBg="1"/>
      <p:bldP spid="23" grpId="0" animBg="1"/>
      <p:bldP spid="30" grpId="0"/>
      <p:bldP spid="31" grpId="0"/>
      <p:bldP spid="15" grpId="0" animBg="1"/>
      <p:bldP spid="3" grpId="0"/>
      <p:bldP spid="4" grpId="0"/>
      <p:bldP spid="5" grpId="0"/>
      <p:bldP spid="6" grpId="0"/>
      <p:bldP spid="7" grpId="0"/>
      <p:bldP spid="10" grpId="0" animBg="1"/>
      <p:bldP spid="11" grpId="0"/>
      <p:bldP spid="12" grpId="0"/>
      <p:bldP spid="24" grpId="0" animBg="1"/>
      <p:bldP spid="26" grpId="0"/>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E02540-940A-B44D-76DC-58005D3B9666}"/>
              </a:ext>
            </a:extLst>
          </p:cNvPr>
          <p:cNvSpPr>
            <a:spLocks noGrp="1"/>
          </p:cNvSpPr>
          <p:nvPr>
            <p:ph type="title"/>
          </p:nvPr>
        </p:nvSpPr>
        <p:spPr>
          <a:xfrm>
            <a:off x="1153618" y="1239927"/>
            <a:ext cx="4332782" cy="4680583"/>
          </a:xfrm>
        </p:spPr>
        <p:txBody>
          <a:bodyPr anchor="ctr">
            <a:normAutofit/>
          </a:bodyPr>
          <a:lstStyle/>
          <a:p>
            <a:pPr algn="ctr"/>
            <a:r>
              <a:rPr lang="en-US" sz="4800" dirty="0"/>
              <a:t>TFC Research</a:t>
            </a:r>
            <a:br>
              <a:rPr lang="en-US" sz="4800" dirty="0"/>
            </a:br>
            <a:br>
              <a:rPr lang="en-US" sz="4800" dirty="0"/>
            </a:br>
            <a:r>
              <a:rPr lang="en-US" sz="4800" dirty="0"/>
              <a:t>Do SME </a:t>
            </a:r>
            <a:br>
              <a:rPr lang="en-US" sz="4800" dirty="0"/>
            </a:br>
            <a:r>
              <a:rPr lang="en-US" sz="4800" dirty="0"/>
              <a:t>Well and Timely</a:t>
            </a:r>
          </a:p>
        </p:txBody>
      </p:sp>
      <p:sp>
        <p:nvSpPr>
          <p:cNvPr id="3" name="Content Placeholder 2">
            <a:extLst>
              <a:ext uri="{FF2B5EF4-FFF2-40B4-BE49-F238E27FC236}">
                <a16:creationId xmlns:a16="http://schemas.microsoft.com/office/drawing/2014/main" id="{E8EB147A-2CD1-5D09-70B5-ED524525D91F}"/>
              </a:ext>
            </a:extLst>
          </p:cNvPr>
          <p:cNvSpPr>
            <a:spLocks noGrp="1"/>
          </p:cNvSpPr>
          <p:nvPr>
            <p:ph idx="1"/>
          </p:nvPr>
        </p:nvSpPr>
        <p:spPr>
          <a:xfrm>
            <a:off x="6291923" y="1239927"/>
            <a:ext cx="4971824" cy="4680583"/>
          </a:xfrm>
        </p:spPr>
        <p:txBody>
          <a:bodyPr anchor="ctr">
            <a:normAutofit/>
          </a:bodyPr>
          <a:lstStyle/>
          <a:p>
            <a:pPr marL="0" marR="0">
              <a:spcBef>
                <a:spcPts val="0"/>
              </a:spcBef>
              <a:spcAft>
                <a:spcPts val="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Doing SME Right/well-thought-through and /supported is top priority. </a:t>
            </a:r>
          </a:p>
          <a:p>
            <a:pPr marL="0" marR="0">
              <a:spcBef>
                <a:spcPts val="0"/>
              </a:spcBef>
              <a:spcAft>
                <a:spcPts val="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If possible, develop SME proposal for 5/24 ATM. </a:t>
            </a:r>
          </a:p>
          <a:p>
            <a:pPr marL="457200" lvl="1">
              <a:spcBef>
                <a:spcPts val="0"/>
              </a:spcBef>
            </a:pPr>
            <a:r>
              <a:rPr lang="en-US" sz="2800" kern="100" dirty="0">
                <a:latin typeface="Calibri" panose="020F0502020204030204" pitchFamily="34" charset="0"/>
                <a:ea typeface="Calibri" panose="020F0502020204030204" pitchFamily="34" charset="0"/>
                <a:cs typeface="Times New Roman" panose="02020603050405020304" pitchFamily="18" charset="0"/>
              </a:rPr>
              <a:t>Avoid making a 2+ year process into a 3+ year process </a:t>
            </a:r>
          </a:p>
          <a:p>
            <a:pPr marL="457200" lvl="1">
              <a:spcBef>
                <a:spcPts val="0"/>
              </a:spcBef>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Paused Now </a:t>
            </a:r>
          </a:p>
        </p:txBody>
      </p:sp>
    </p:spTree>
    <p:extLst>
      <p:ext uri="{BB962C8B-B14F-4D97-AF65-F5344CB8AC3E}">
        <p14:creationId xmlns:p14="http://schemas.microsoft.com/office/powerpoint/2010/main" val="241754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E02540-940A-B44D-76DC-58005D3B9666}"/>
              </a:ext>
            </a:extLst>
          </p:cNvPr>
          <p:cNvSpPr>
            <a:spLocks noGrp="1"/>
          </p:cNvSpPr>
          <p:nvPr>
            <p:ph type="title"/>
          </p:nvPr>
        </p:nvSpPr>
        <p:spPr>
          <a:xfrm>
            <a:off x="1153618" y="1239927"/>
            <a:ext cx="4008586" cy="4680583"/>
          </a:xfrm>
        </p:spPr>
        <p:txBody>
          <a:bodyPr anchor="ctr">
            <a:normAutofit/>
          </a:bodyPr>
          <a:lstStyle/>
          <a:p>
            <a:pPr algn="ctr"/>
            <a:r>
              <a:rPr lang="en-US" sz="4000" dirty="0"/>
              <a:t>TFC Research</a:t>
            </a:r>
            <a:br>
              <a:rPr lang="en-US" sz="4000" dirty="0"/>
            </a:br>
            <a:br>
              <a:rPr lang="en-US" sz="4000" dirty="0"/>
            </a:br>
            <a:br>
              <a:rPr lang="en-US" sz="4000" dirty="0"/>
            </a:br>
            <a:r>
              <a:rPr lang="en-US" sz="4000" dirty="0"/>
              <a:t>Benefits for Seniors remaining in their homes</a:t>
            </a:r>
          </a:p>
        </p:txBody>
      </p:sp>
      <p:sp>
        <p:nvSpPr>
          <p:cNvPr id="3" name="Content Placeholder 2">
            <a:extLst>
              <a:ext uri="{FF2B5EF4-FFF2-40B4-BE49-F238E27FC236}">
                <a16:creationId xmlns:a16="http://schemas.microsoft.com/office/drawing/2014/main" id="{E8EB147A-2CD1-5D09-70B5-ED524525D91F}"/>
              </a:ext>
            </a:extLst>
          </p:cNvPr>
          <p:cNvSpPr>
            <a:spLocks noGrp="1"/>
          </p:cNvSpPr>
          <p:nvPr>
            <p:ph idx="1"/>
          </p:nvPr>
        </p:nvSpPr>
        <p:spPr>
          <a:xfrm>
            <a:off x="5402119" y="631133"/>
            <a:ext cx="5861628" cy="5289378"/>
          </a:xfrm>
        </p:spPr>
        <p:txBody>
          <a:bodyPr anchor="ctr">
            <a:normAutofit lnSpcReduction="10000"/>
          </a:bodyPr>
          <a:lstStyle/>
          <a:p>
            <a:pPr marL="0" marR="0">
              <a:spcBef>
                <a:spcPts val="0"/>
              </a:spcBef>
              <a:spcAft>
                <a:spcPts val="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Beneficial for Seniors remaining in their homes as long as is practical</a:t>
            </a:r>
          </a:p>
          <a:p>
            <a:pPr marL="914400" lvl="2">
              <a:spcBef>
                <a:spcPts val="0"/>
              </a:spcBef>
            </a:pP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To Seniors  </a:t>
            </a:r>
            <a:endParaRPr lang="en-US" sz="3200" u="sng" kern="100" dirty="0">
              <a:latin typeface="Calibri" panose="020F0502020204030204" pitchFamily="34" charset="0"/>
              <a:ea typeface="Calibri" panose="020F0502020204030204" pitchFamily="34" charset="0"/>
              <a:cs typeface="Times New Roman" panose="02020603050405020304" pitchFamily="18" charset="0"/>
            </a:endParaRPr>
          </a:p>
          <a:p>
            <a:pPr marL="1371600" lvl="3">
              <a:spcBef>
                <a:spcPts val="0"/>
              </a:spcBef>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Social,  emotional, relational, physical, financial benefits</a:t>
            </a:r>
          </a:p>
          <a:p>
            <a:pPr marL="914400" lvl="2">
              <a:spcBef>
                <a:spcPts val="0"/>
              </a:spcBef>
            </a:pP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To Community</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1371600" lvl="3">
              <a:spcBef>
                <a:spcPts val="0"/>
              </a:spcBef>
            </a:pPr>
            <a:r>
              <a:rPr lang="en-US" sz="3200" u="none" kern="100" dirty="0">
                <a:effectLst/>
                <a:latin typeface="Calibri" panose="020F0502020204030204" pitchFamily="34" charset="0"/>
                <a:ea typeface="Calibri" panose="020F0502020204030204" pitchFamily="34" charset="0"/>
                <a:cs typeface="Times New Roman" panose="02020603050405020304" pitchFamily="18" charset="0"/>
              </a:rPr>
              <a:t>Social, emotional, relational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a:spcBef>
                <a:spcPts val="0"/>
              </a:spcBef>
            </a:pP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To the Town </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and taxpayers </a:t>
            </a:r>
          </a:p>
          <a:p>
            <a:pPr marL="1371600" lvl="3">
              <a:spcBef>
                <a:spcPts val="0"/>
              </a:spcBef>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avoid increased Educational Costs </a:t>
            </a:r>
          </a:p>
          <a:p>
            <a:endParaRPr lang="en-US" sz="2000" dirty="0"/>
          </a:p>
        </p:txBody>
      </p:sp>
    </p:spTree>
    <p:extLst>
      <p:ext uri="{BB962C8B-B14F-4D97-AF65-F5344CB8AC3E}">
        <p14:creationId xmlns:p14="http://schemas.microsoft.com/office/powerpoint/2010/main" val="2207510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D2B9F0-424A-F1B0-DEF8-BC89EA69BF92}"/>
              </a:ext>
            </a:extLst>
          </p:cNvPr>
          <p:cNvSpPr>
            <a:spLocks noGrp="1"/>
          </p:cNvSpPr>
          <p:nvPr>
            <p:ph type="title"/>
          </p:nvPr>
        </p:nvSpPr>
        <p:spPr>
          <a:xfrm>
            <a:off x="1153618" y="1239927"/>
            <a:ext cx="4008586" cy="4680583"/>
          </a:xfrm>
        </p:spPr>
        <p:txBody>
          <a:bodyPr anchor="ctr">
            <a:normAutofit/>
          </a:bodyPr>
          <a:lstStyle/>
          <a:p>
            <a:pPr algn="ctr"/>
            <a:r>
              <a:rPr lang="en-US" sz="5200" dirty="0"/>
              <a:t>TFC Research </a:t>
            </a:r>
            <a:br>
              <a:rPr lang="en-US" sz="5200" dirty="0"/>
            </a:br>
            <a:br>
              <a:rPr lang="en-US" sz="5200" dirty="0"/>
            </a:br>
            <a:br>
              <a:rPr lang="en-US" sz="5200" dirty="0"/>
            </a:br>
            <a:r>
              <a:rPr lang="en-US" sz="4800" dirty="0"/>
              <a:t>Why do Seniors Move?</a:t>
            </a:r>
            <a:endParaRPr lang="en-US" sz="5200" dirty="0"/>
          </a:p>
        </p:txBody>
      </p:sp>
      <p:sp>
        <p:nvSpPr>
          <p:cNvPr id="3" name="Content Placeholder 2">
            <a:extLst>
              <a:ext uri="{FF2B5EF4-FFF2-40B4-BE49-F238E27FC236}">
                <a16:creationId xmlns:a16="http://schemas.microsoft.com/office/drawing/2014/main" id="{AF1EE6A0-F65A-BFB8-2EC8-0A7292E1CA58}"/>
              </a:ext>
            </a:extLst>
          </p:cNvPr>
          <p:cNvSpPr>
            <a:spLocks noGrp="1"/>
          </p:cNvSpPr>
          <p:nvPr>
            <p:ph idx="1"/>
          </p:nvPr>
        </p:nvSpPr>
        <p:spPr>
          <a:xfrm>
            <a:off x="5402118" y="473829"/>
            <a:ext cx="6210353" cy="5752404"/>
          </a:xfrm>
        </p:spPr>
        <p:txBody>
          <a:bodyPr anchor="ctr">
            <a:normAutofit/>
          </a:bodyPr>
          <a:lstStyle/>
          <a:p>
            <a:pPr marL="0" marR="0">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Why do Seniors generally move from their </a:t>
            </a:r>
            <a:r>
              <a:rPr lang="en-US" sz="2400" kern="100" dirty="0">
                <a:latin typeface="Calibri" panose="020F0502020204030204" pitchFamily="34" charset="0"/>
                <a:ea typeface="Calibri" panose="020F0502020204030204" pitchFamily="34" charset="0"/>
                <a:cs typeface="Times New Roman" panose="02020603050405020304" pitchFamily="18" charset="0"/>
              </a:rPr>
              <a:t>homes?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Increased care needs</a:t>
            </a:r>
          </a:p>
          <a:p>
            <a:pPr marL="0" marR="0">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Mobility issues</a:t>
            </a:r>
          </a:p>
          <a:p>
            <a:pPr marL="0" marR="0">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Move Closer to family – care needs, connection, .. </a:t>
            </a:r>
          </a:p>
          <a:p>
            <a:pPr marL="0" marR="0">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Cost of care, house – operations ( utilities, repairs, taxes, etc.), … </a:t>
            </a:r>
          </a:p>
          <a:p>
            <a:pPr marL="0" marR="0">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70% will require long- term care; some will move in with family.  </a:t>
            </a:r>
          </a:p>
          <a:p>
            <a:pPr marL="0" marR="0">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Down-sizing/moving when kids out of school to avoid high education taxes/ Move to Warmer Climate; ”People with a Move Plan” </a:t>
            </a:r>
          </a:p>
          <a:p>
            <a:pPr marL="0" marR="0">
              <a:spcBef>
                <a:spcPts val="0"/>
              </a:spcBef>
              <a:spcAft>
                <a:spcPts val="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b="1" dirty="0">
                <a:effectLst/>
                <a:latin typeface="Calibri" panose="020F0502020204030204" pitchFamily="34" charset="0"/>
                <a:ea typeface="Calibri" panose="020F0502020204030204" pitchFamily="34" charset="0"/>
                <a:cs typeface="Times New Roman" panose="02020603050405020304" pitchFamily="18" charset="0"/>
              </a:rPr>
              <a:t>Care Needs necessitate the move</a:t>
            </a:r>
            <a:r>
              <a:rPr lang="en-US" sz="4800" dirty="0">
                <a:effectLst/>
              </a:rPr>
              <a:t> </a:t>
            </a:r>
            <a:endParaRPr lang="en-US" sz="6600" dirty="0"/>
          </a:p>
        </p:txBody>
      </p:sp>
    </p:spTree>
    <p:extLst>
      <p:ext uri="{BB962C8B-B14F-4D97-AF65-F5344CB8AC3E}">
        <p14:creationId xmlns:p14="http://schemas.microsoft.com/office/powerpoint/2010/main" val="2660888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902B609-705F-78C2-24D7-0536AD310784}"/>
              </a:ext>
            </a:extLst>
          </p:cNvPr>
          <p:cNvSpPr txBox="1"/>
          <p:nvPr/>
        </p:nvSpPr>
        <p:spPr>
          <a:xfrm>
            <a:off x="651970" y="3380960"/>
            <a:ext cx="4036334" cy="2387600"/>
          </a:xfrm>
          <a:prstGeom prst="rect">
            <a:avLst/>
          </a:prstGeom>
        </p:spPr>
        <p:txBody>
          <a:bodyPr vert="horz" lIns="91440" tIns="45720" rIns="91440" bIns="45720" rtlCol="0" anchor="t">
            <a:normAutofit lnSpcReduction="10000"/>
          </a:bodyPr>
          <a:lstStyle/>
          <a:p>
            <a:pPr algn="ctr">
              <a:lnSpc>
                <a:spcPct val="90000"/>
              </a:lnSpc>
              <a:spcBef>
                <a:spcPct val="0"/>
              </a:spcBef>
              <a:spcAft>
                <a:spcPts val="600"/>
              </a:spcAft>
            </a:pPr>
            <a:r>
              <a:rPr lang="en-US" sz="3400" kern="1200" dirty="0">
                <a:solidFill>
                  <a:schemeClr val="tx1"/>
                </a:solidFill>
                <a:latin typeface="+mj-lt"/>
                <a:ea typeface="+mj-ea"/>
                <a:cs typeface="+mj-cs"/>
              </a:rPr>
              <a:t>High Housing Financial Stress is about the same at 20% across all Age Groups </a:t>
            </a:r>
          </a:p>
        </p:txBody>
      </p:sp>
      <p:grpSp>
        <p:nvGrpSpPr>
          <p:cNvPr id="11" name="Group 10">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7BCA7A9-1994-0E2F-CAE4-405BFC629732}"/>
              </a:ext>
            </a:extLst>
          </p:cNvPr>
          <p:cNvPicPr>
            <a:picLocks noChangeAspect="1"/>
          </p:cNvPicPr>
          <p:nvPr/>
        </p:nvPicPr>
        <p:blipFill>
          <a:blip r:embed="rId2"/>
          <a:stretch>
            <a:fillRect/>
          </a:stretch>
        </p:blipFill>
        <p:spPr>
          <a:xfrm>
            <a:off x="4602065" y="0"/>
            <a:ext cx="6095605" cy="6519364"/>
          </a:xfrm>
          <a:prstGeom prst="rect">
            <a:avLst/>
          </a:prstGeom>
        </p:spPr>
      </p:pic>
      <p:sp>
        <p:nvSpPr>
          <p:cNvPr id="2" name="TextBox 1">
            <a:extLst>
              <a:ext uri="{FF2B5EF4-FFF2-40B4-BE49-F238E27FC236}">
                <a16:creationId xmlns:a16="http://schemas.microsoft.com/office/drawing/2014/main" id="{FEA32260-C02F-8B74-AB0C-1CFE6E97C6F4}"/>
              </a:ext>
            </a:extLst>
          </p:cNvPr>
          <p:cNvSpPr txBox="1"/>
          <p:nvPr/>
        </p:nvSpPr>
        <p:spPr>
          <a:xfrm>
            <a:off x="902525" y="1021278"/>
            <a:ext cx="3348841" cy="1569660"/>
          </a:xfrm>
          <a:prstGeom prst="rect">
            <a:avLst/>
          </a:prstGeom>
          <a:noFill/>
        </p:spPr>
        <p:txBody>
          <a:bodyPr wrap="square" rtlCol="0">
            <a:spAutoFit/>
          </a:bodyPr>
          <a:lstStyle/>
          <a:p>
            <a:pPr algn="ctr"/>
            <a:r>
              <a:rPr lang="en-US" sz="4800" dirty="0"/>
              <a:t>TFC </a:t>
            </a:r>
            <a:br>
              <a:rPr lang="en-US" sz="4800" dirty="0"/>
            </a:br>
            <a:r>
              <a:rPr lang="en-US" sz="4800" dirty="0"/>
              <a:t>Research</a:t>
            </a:r>
          </a:p>
        </p:txBody>
      </p:sp>
    </p:spTree>
    <p:extLst>
      <p:ext uri="{BB962C8B-B14F-4D97-AF65-F5344CB8AC3E}">
        <p14:creationId xmlns:p14="http://schemas.microsoft.com/office/powerpoint/2010/main" val="1500102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{A2861268-DBDB-C146-959B-937B09D66BBE}tf10001060</Template>
  <TotalTime>10081</TotalTime>
  <Words>3190</Words>
  <Application>Microsoft Macintosh PowerPoint</Application>
  <PresentationFormat>Widescreen</PresentationFormat>
  <Paragraphs>325</Paragraphs>
  <Slides>24</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  Three-Month Progress Report of  the Tax Fairness Committee  to Lancaster Select Board   October 25, 2023 – January 24, 2024 Presented February 5, 2024 </vt:lpstr>
      <vt:lpstr>Introduction and Outline </vt:lpstr>
      <vt:lpstr>Mission Statement   May, 2023 ATM   Article 16</vt:lpstr>
      <vt:lpstr>Background, and Late-Breaking News  </vt:lpstr>
      <vt:lpstr>PowerPoint Presentation</vt:lpstr>
      <vt:lpstr>TFC Research  Do SME  Well and Timely</vt:lpstr>
      <vt:lpstr>TFC Research   Benefits for Seniors remaining in their homes</vt:lpstr>
      <vt:lpstr>TFC Research    Why do Seniors Move?</vt:lpstr>
      <vt:lpstr>PowerPoint Presentation</vt:lpstr>
      <vt:lpstr>TFC  Research   Comparative Senior Financial Status    </vt:lpstr>
      <vt:lpstr>TFC  Research   What can we learn from 8 Towns that have implemented an SME?</vt:lpstr>
      <vt:lpstr>PowerPoint Presentation</vt:lpstr>
      <vt:lpstr>TFC Research   Lancaster has different Financial/Demographic characteristics than 8 current  SME towns  </vt:lpstr>
      <vt:lpstr>Proposal  Promote the MA Circuit Breaker Tax Credit   Maximum Eligibility - Owners and renters are eligible Max check $2590 for 2023 tax filing Retroactive for three years, up to ~$6,110 No cost to Lancaster, but significant and rapid benefit to Seniors Apply by April 14, 2024, for 2020, for maximum benefit Working with COA, LCC, HHS to promote </vt:lpstr>
      <vt:lpstr>Proposal  Promote the MA Circuit Breaker Tax Credit  Why are we making this proposal now? 1. Immediately Implementable 2. Broadly applicable (Owners and Renters) 3. Provides real financial benefit now </vt:lpstr>
      <vt:lpstr>Call to Action  - for Seniors</vt:lpstr>
      <vt:lpstr>Call to Action – for Family/ Friends of Seniors/(Everyone) </vt:lpstr>
      <vt:lpstr>Tax Fairness Committee Process </vt:lpstr>
      <vt:lpstr>PowerPoint Presentation</vt:lpstr>
      <vt:lpstr>Summary</vt:lpstr>
      <vt:lpstr>Backup Slides</vt:lpstr>
      <vt:lpstr>Status of TFC regarding SME Proposal</vt:lpstr>
      <vt:lpstr>PowerPoint Presentation</vt:lpstr>
      <vt:lpstr>Status of TFC regarding SME Proposal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Three-Month Progress Report of  the Tax Fairness Committee  to Lancaster Select Board   October 25, 2023 – January 24, 2024 </dc:title>
  <dc:creator>Roy Rezac</dc:creator>
  <cp:lastModifiedBy>Roy Rezac</cp:lastModifiedBy>
  <cp:revision>75</cp:revision>
  <cp:lastPrinted>2024-02-05T03:25:21Z</cp:lastPrinted>
  <dcterms:created xsi:type="dcterms:W3CDTF">2024-01-26T18:21:27Z</dcterms:created>
  <dcterms:modified xsi:type="dcterms:W3CDTF">2024-02-05T03:32:45Z</dcterms:modified>
</cp:coreProperties>
</file>