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2CB50-38D2-4AA0-A20E-E5672571489B}" type="datetimeFigureOut">
              <a:rPr lang="en-US" smtClean="0"/>
              <a:t>8/24/2021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10159-18BF-4FDD-BF23-95C2C197EF44}" type="slidenum">
              <a:rPr lang="en-US" smtClean="0"/>
              <a:t>‹#›</a:t>
            </a:fld>
            <a:endParaRPr lang="en-US"/>
          </a:p>
        </p:txBody>
      </p:sp>
    </p:spTree>
    <p:extLst>
      <p:ext uri="{BB962C8B-B14F-4D97-AF65-F5344CB8AC3E}">
        <p14:creationId xmlns:p14="http://schemas.microsoft.com/office/powerpoint/2010/main" val="399279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777875" y="1200150"/>
            <a:ext cx="5759450" cy="3240088"/>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9869">
              <a:spcBef>
                <a:spcPct val="30000"/>
              </a:spcBef>
              <a:defRPr sz="1200">
                <a:solidFill>
                  <a:schemeClr val="tx1"/>
                </a:solidFill>
                <a:latin typeface="Arial" panose="020B0604020202020204" pitchFamily="34" charset="0"/>
                <a:cs typeface="Arial" panose="020B0604020202020204" pitchFamily="34" charset="0"/>
              </a:defRPr>
            </a:lvl1pPr>
            <a:lvl2pPr marL="800225" indent="-307778" defTabSz="1049869">
              <a:spcBef>
                <a:spcPct val="30000"/>
              </a:spcBef>
              <a:defRPr sz="1200">
                <a:solidFill>
                  <a:schemeClr val="tx1"/>
                </a:solidFill>
                <a:latin typeface="Arial" panose="020B0604020202020204" pitchFamily="34" charset="0"/>
                <a:cs typeface="Arial" panose="020B0604020202020204" pitchFamily="34" charset="0"/>
              </a:defRPr>
            </a:lvl2pPr>
            <a:lvl3pPr marL="1231116" indent="-246223" defTabSz="1049869">
              <a:spcBef>
                <a:spcPct val="30000"/>
              </a:spcBef>
              <a:defRPr sz="1200">
                <a:solidFill>
                  <a:schemeClr val="tx1"/>
                </a:solidFill>
                <a:latin typeface="Arial" panose="020B0604020202020204" pitchFamily="34" charset="0"/>
                <a:cs typeface="Arial" panose="020B0604020202020204" pitchFamily="34" charset="0"/>
              </a:defRPr>
            </a:lvl3pPr>
            <a:lvl4pPr marL="1723562" indent="-246223" defTabSz="1049869">
              <a:spcBef>
                <a:spcPct val="30000"/>
              </a:spcBef>
              <a:defRPr sz="1200">
                <a:solidFill>
                  <a:schemeClr val="tx1"/>
                </a:solidFill>
                <a:latin typeface="Arial" panose="020B0604020202020204" pitchFamily="34" charset="0"/>
                <a:cs typeface="Arial" panose="020B0604020202020204" pitchFamily="34" charset="0"/>
              </a:defRPr>
            </a:lvl4pPr>
            <a:lvl5pPr marL="2216009" indent="-246223" defTabSz="1049869">
              <a:spcBef>
                <a:spcPct val="30000"/>
              </a:spcBef>
              <a:defRPr sz="1200">
                <a:solidFill>
                  <a:schemeClr val="tx1"/>
                </a:solidFill>
                <a:latin typeface="Arial" panose="020B0604020202020204" pitchFamily="34" charset="0"/>
                <a:cs typeface="Arial" panose="020B0604020202020204" pitchFamily="34" charset="0"/>
              </a:defRPr>
            </a:lvl5pPr>
            <a:lvl6pPr marL="2708455" indent="-246223" defTabSz="10498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200901" indent="-246223" defTabSz="10498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693348" indent="-246223" defTabSz="10498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185795" indent="-246223" defTabSz="104986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2EE8A69-D9B1-44E2-8837-93CBC6508F26}" type="slidenum">
              <a:rPr lang="en-US" altLang="en-US" sz="1300">
                <a:solidFill>
                  <a:srgbClr val="000000"/>
                </a:solidFill>
              </a:rPr>
              <a:pPr>
                <a:spcBef>
                  <a:spcPct val="0"/>
                </a:spcBef>
              </a:pPr>
              <a:t>1</a:t>
            </a:fld>
            <a:endParaRPr lang="en-US" altLang="en-US" sz="1300" dirty="0">
              <a:solidFill>
                <a:srgbClr val="000000"/>
              </a:solidFill>
            </a:endParaRPr>
          </a:p>
        </p:txBody>
      </p:sp>
    </p:spTree>
    <p:extLst>
      <p:ext uri="{BB962C8B-B14F-4D97-AF65-F5344CB8AC3E}">
        <p14:creationId xmlns:p14="http://schemas.microsoft.com/office/powerpoint/2010/main" val="288700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20180" eaLnBrk="0" hangingPunct="0">
              <a:spcBef>
                <a:spcPct val="30000"/>
              </a:spcBef>
              <a:defRPr sz="1100">
                <a:solidFill>
                  <a:schemeClr val="tx1"/>
                </a:solidFill>
                <a:latin typeface="Arial" pitchFamily="34" charset="0"/>
                <a:cs typeface="Arial" pitchFamily="34" charset="0"/>
              </a:defRPr>
            </a:lvl1pPr>
            <a:lvl2pPr marL="807573" indent="-309846" defTabSz="1020180" eaLnBrk="0" hangingPunct="0">
              <a:spcBef>
                <a:spcPct val="30000"/>
              </a:spcBef>
              <a:defRPr sz="1100">
                <a:solidFill>
                  <a:schemeClr val="tx1"/>
                </a:solidFill>
                <a:latin typeface="Arial" pitchFamily="34" charset="0"/>
                <a:cs typeface="Arial" pitchFamily="34" charset="0"/>
              </a:defRPr>
            </a:lvl2pPr>
            <a:lvl3pPr marL="1241028" indent="-247217" defTabSz="1020180" eaLnBrk="0" hangingPunct="0">
              <a:spcBef>
                <a:spcPct val="30000"/>
              </a:spcBef>
              <a:defRPr sz="1100">
                <a:solidFill>
                  <a:schemeClr val="tx1"/>
                </a:solidFill>
                <a:latin typeface="Arial" pitchFamily="34" charset="0"/>
                <a:cs typeface="Arial" pitchFamily="34" charset="0"/>
              </a:defRPr>
            </a:lvl3pPr>
            <a:lvl4pPr marL="1738756" indent="-247217" defTabSz="1020180" eaLnBrk="0" hangingPunct="0">
              <a:spcBef>
                <a:spcPct val="30000"/>
              </a:spcBef>
              <a:defRPr sz="1100">
                <a:solidFill>
                  <a:schemeClr val="tx1"/>
                </a:solidFill>
                <a:latin typeface="Arial" pitchFamily="34" charset="0"/>
                <a:cs typeface="Arial" pitchFamily="34" charset="0"/>
              </a:defRPr>
            </a:lvl4pPr>
            <a:lvl5pPr marL="2236484" indent="-247217" defTabSz="1020180" eaLnBrk="0" hangingPunct="0">
              <a:spcBef>
                <a:spcPct val="30000"/>
              </a:spcBef>
              <a:defRPr sz="1100">
                <a:solidFill>
                  <a:schemeClr val="tx1"/>
                </a:solidFill>
                <a:latin typeface="Arial" pitchFamily="34" charset="0"/>
                <a:cs typeface="Arial" pitchFamily="34" charset="0"/>
              </a:defRPr>
            </a:lvl5pPr>
            <a:lvl6pPr marL="2711139" indent="-247217" defTabSz="1020180" eaLnBrk="0" fontAlgn="base" hangingPunct="0">
              <a:spcBef>
                <a:spcPct val="30000"/>
              </a:spcBef>
              <a:spcAft>
                <a:spcPct val="0"/>
              </a:spcAft>
              <a:defRPr sz="1100">
                <a:solidFill>
                  <a:schemeClr val="tx1"/>
                </a:solidFill>
                <a:latin typeface="Arial" pitchFamily="34" charset="0"/>
                <a:cs typeface="Arial" pitchFamily="34" charset="0"/>
              </a:defRPr>
            </a:lvl6pPr>
            <a:lvl7pPr marL="3185795" indent="-247217" defTabSz="1020180" eaLnBrk="0" fontAlgn="base" hangingPunct="0">
              <a:spcBef>
                <a:spcPct val="30000"/>
              </a:spcBef>
              <a:spcAft>
                <a:spcPct val="0"/>
              </a:spcAft>
              <a:defRPr sz="1100">
                <a:solidFill>
                  <a:schemeClr val="tx1"/>
                </a:solidFill>
                <a:latin typeface="Arial" pitchFamily="34" charset="0"/>
                <a:cs typeface="Arial" pitchFamily="34" charset="0"/>
              </a:defRPr>
            </a:lvl7pPr>
            <a:lvl8pPr marL="3660451" indent="-247217" defTabSz="1020180" eaLnBrk="0" fontAlgn="base" hangingPunct="0">
              <a:spcBef>
                <a:spcPct val="30000"/>
              </a:spcBef>
              <a:spcAft>
                <a:spcPct val="0"/>
              </a:spcAft>
              <a:defRPr sz="1100">
                <a:solidFill>
                  <a:schemeClr val="tx1"/>
                </a:solidFill>
                <a:latin typeface="Arial" pitchFamily="34" charset="0"/>
                <a:cs typeface="Arial" pitchFamily="34" charset="0"/>
              </a:defRPr>
            </a:lvl8pPr>
            <a:lvl9pPr marL="4135107" indent="-247217" defTabSz="1020180" eaLnBrk="0" fontAlgn="base" hangingPunct="0">
              <a:spcBef>
                <a:spcPct val="30000"/>
              </a:spcBef>
              <a:spcAft>
                <a:spcPct val="0"/>
              </a:spcAft>
              <a:defRPr sz="1100">
                <a:solidFill>
                  <a:schemeClr val="tx1"/>
                </a:solidFill>
                <a:latin typeface="Arial" pitchFamily="34" charset="0"/>
                <a:cs typeface="Arial" pitchFamily="34" charset="0"/>
              </a:defRPr>
            </a:lvl9pPr>
          </a:lstStyle>
          <a:p>
            <a:pPr eaLnBrk="1" hangingPunct="1">
              <a:spcBef>
                <a:spcPct val="0"/>
              </a:spcBef>
            </a:pPr>
            <a:fld id="{9406F11F-AE34-45FC-B5EE-68BC1A35100C}" type="slidenum">
              <a:rPr lang="en-US" altLang="en-US" sz="1300">
                <a:ea typeface="ＭＳ Ｐゴシック" pitchFamily="34" charset="-128"/>
              </a:rPr>
              <a:pPr eaLnBrk="1" hangingPunct="1">
                <a:spcBef>
                  <a:spcPct val="0"/>
                </a:spcBef>
              </a:pPr>
              <a:t>19</a:t>
            </a:fld>
            <a:endParaRPr lang="en-US" altLang="en-US" sz="1300" dirty="0">
              <a:ea typeface="ＭＳ Ｐゴシック"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58129" lvl="1" indent="-250513"/>
            <a:endParaRPr lang="en-US" altLang="en-US" dirty="0">
              <a:latin typeface="Arial" pitchFamily="34" charset="0"/>
              <a:cs typeface="Arial" pitchFamily="34" charset="0"/>
            </a:endParaRPr>
          </a:p>
        </p:txBody>
      </p:sp>
      <p:sp>
        <p:nvSpPr>
          <p:cNvPr id="88069" name="Footer Placeholder 2"/>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699" eaLnBrk="0" hangingPunct="0">
              <a:defRPr>
                <a:solidFill>
                  <a:schemeClr val="tx1"/>
                </a:solidFill>
                <a:latin typeface="Arial" pitchFamily="34" charset="0"/>
              </a:defRPr>
            </a:lvl1pPr>
            <a:lvl2pPr marL="771314" indent="-296661" defTabSz="1003699" eaLnBrk="0" hangingPunct="0">
              <a:defRPr>
                <a:solidFill>
                  <a:schemeClr val="tx1"/>
                </a:solidFill>
                <a:latin typeface="Arial" pitchFamily="34" charset="0"/>
              </a:defRPr>
            </a:lvl2pPr>
            <a:lvl3pPr marL="1186638" indent="-237327" defTabSz="1003699" eaLnBrk="0" hangingPunct="0">
              <a:defRPr>
                <a:solidFill>
                  <a:schemeClr val="tx1"/>
                </a:solidFill>
                <a:latin typeface="Arial" pitchFamily="34" charset="0"/>
              </a:defRPr>
            </a:lvl3pPr>
            <a:lvl4pPr marL="1661293" indent="-237327" defTabSz="1003699" eaLnBrk="0" hangingPunct="0">
              <a:defRPr>
                <a:solidFill>
                  <a:schemeClr val="tx1"/>
                </a:solidFill>
                <a:latin typeface="Arial" pitchFamily="34" charset="0"/>
              </a:defRPr>
            </a:lvl4pPr>
            <a:lvl5pPr marL="2135949" indent="-237327" defTabSz="1003699" eaLnBrk="0" hangingPunct="0">
              <a:defRPr>
                <a:solidFill>
                  <a:schemeClr val="tx1"/>
                </a:solidFill>
                <a:latin typeface="Arial" pitchFamily="34" charset="0"/>
              </a:defRPr>
            </a:lvl5pPr>
            <a:lvl6pPr marL="2610604" indent="-237327" defTabSz="1003699" eaLnBrk="0" fontAlgn="base" hangingPunct="0">
              <a:spcBef>
                <a:spcPct val="0"/>
              </a:spcBef>
              <a:spcAft>
                <a:spcPct val="0"/>
              </a:spcAft>
              <a:defRPr>
                <a:solidFill>
                  <a:schemeClr val="tx1"/>
                </a:solidFill>
                <a:latin typeface="Arial" pitchFamily="34" charset="0"/>
              </a:defRPr>
            </a:lvl6pPr>
            <a:lvl7pPr marL="3085259" indent="-237327" defTabSz="1003699" eaLnBrk="0" fontAlgn="base" hangingPunct="0">
              <a:spcBef>
                <a:spcPct val="0"/>
              </a:spcBef>
              <a:spcAft>
                <a:spcPct val="0"/>
              </a:spcAft>
              <a:defRPr>
                <a:solidFill>
                  <a:schemeClr val="tx1"/>
                </a:solidFill>
                <a:latin typeface="Arial" pitchFamily="34" charset="0"/>
              </a:defRPr>
            </a:lvl7pPr>
            <a:lvl8pPr marL="3559914" indent="-237327" defTabSz="1003699" eaLnBrk="0" fontAlgn="base" hangingPunct="0">
              <a:spcBef>
                <a:spcPct val="0"/>
              </a:spcBef>
              <a:spcAft>
                <a:spcPct val="0"/>
              </a:spcAft>
              <a:defRPr>
                <a:solidFill>
                  <a:schemeClr val="tx1"/>
                </a:solidFill>
                <a:latin typeface="Arial" pitchFamily="34" charset="0"/>
              </a:defRPr>
            </a:lvl8pPr>
            <a:lvl9pPr marL="4034570" indent="-237327" defTabSz="1003699"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t>All materials (c) Copyright 2017 KP LAW, PC.  All rights reserved.</a:t>
            </a:r>
          </a:p>
        </p:txBody>
      </p:sp>
      <p:sp>
        <p:nvSpPr>
          <p:cNvPr id="8807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3699" eaLnBrk="0" hangingPunct="0">
              <a:defRPr>
                <a:solidFill>
                  <a:schemeClr val="tx1"/>
                </a:solidFill>
                <a:latin typeface="Arial" pitchFamily="34" charset="0"/>
              </a:defRPr>
            </a:lvl1pPr>
            <a:lvl2pPr marL="771314" indent="-296661" defTabSz="1003699" eaLnBrk="0" hangingPunct="0">
              <a:defRPr>
                <a:solidFill>
                  <a:schemeClr val="tx1"/>
                </a:solidFill>
                <a:latin typeface="Arial" pitchFamily="34" charset="0"/>
              </a:defRPr>
            </a:lvl2pPr>
            <a:lvl3pPr marL="1186638" indent="-237327" defTabSz="1003699" eaLnBrk="0" hangingPunct="0">
              <a:defRPr>
                <a:solidFill>
                  <a:schemeClr val="tx1"/>
                </a:solidFill>
                <a:latin typeface="Arial" pitchFamily="34" charset="0"/>
              </a:defRPr>
            </a:lvl3pPr>
            <a:lvl4pPr marL="1661293" indent="-237327" defTabSz="1003699" eaLnBrk="0" hangingPunct="0">
              <a:defRPr>
                <a:solidFill>
                  <a:schemeClr val="tx1"/>
                </a:solidFill>
                <a:latin typeface="Arial" pitchFamily="34" charset="0"/>
              </a:defRPr>
            </a:lvl4pPr>
            <a:lvl5pPr marL="2135949" indent="-237327" defTabSz="1003699" eaLnBrk="0" hangingPunct="0">
              <a:defRPr>
                <a:solidFill>
                  <a:schemeClr val="tx1"/>
                </a:solidFill>
                <a:latin typeface="Arial" pitchFamily="34" charset="0"/>
              </a:defRPr>
            </a:lvl5pPr>
            <a:lvl6pPr marL="2610604" indent="-237327" defTabSz="1003699" eaLnBrk="0" fontAlgn="base" hangingPunct="0">
              <a:spcBef>
                <a:spcPct val="0"/>
              </a:spcBef>
              <a:spcAft>
                <a:spcPct val="0"/>
              </a:spcAft>
              <a:defRPr>
                <a:solidFill>
                  <a:schemeClr val="tx1"/>
                </a:solidFill>
                <a:latin typeface="Arial" pitchFamily="34" charset="0"/>
              </a:defRPr>
            </a:lvl6pPr>
            <a:lvl7pPr marL="3085259" indent="-237327" defTabSz="1003699" eaLnBrk="0" fontAlgn="base" hangingPunct="0">
              <a:spcBef>
                <a:spcPct val="0"/>
              </a:spcBef>
              <a:spcAft>
                <a:spcPct val="0"/>
              </a:spcAft>
              <a:defRPr>
                <a:solidFill>
                  <a:schemeClr val="tx1"/>
                </a:solidFill>
                <a:latin typeface="Arial" pitchFamily="34" charset="0"/>
              </a:defRPr>
            </a:lvl7pPr>
            <a:lvl8pPr marL="3559914" indent="-237327" defTabSz="1003699" eaLnBrk="0" fontAlgn="base" hangingPunct="0">
              <a:spcBef>
                <a:spcPct val="0"/>
              </a:spcBef>
              <a:spcAft>
                <a:spcPct val="0"/>
              </a:spcAft>
              <a:defRPr>
                <a:solidFill>
                  <a:schemeClr val="tx1"/>
                </a:solidFill>
                <a:latin typeface="Arial" pitchFamily="34" charset="0"/>
              </a:defRPr>
            </a:lvl8pPr>
            <a:lvl9pPr marL="4034570" indent="-237327" defTabSz="1003699" eaLnBrk="0" fontAlgn="base" hangingPunct="0">
              <a:spcBef>
                <a:spcPct val="0"/>
              </a:spcBef>
              <a:spcAft>
                <a:spcPct val="0"/>
              </a:spcAft>
              <a:defRPr>
                <a:solidFill>
                  <a:schemeClr val="tx1"/>
                </a:solidFill>
                <a:latin typeface="Arial" pitchFamily="34" charset="0"/>
              </a:defRPr>
            </a:lvl9pPr>
          </a:lstStyle>
          <a:p>
            <a:pPr eaLnBrk="1" hangingPunct="1"/>
            <a:endParaRPr lang="en-US" altLang="en-US" dirty="0"/>
          </a:p>
        </p:txBody>
      </p:sp>
    </p:spTree>
    <p:extLst>
      <p:ext uri="{BB962C8B-B14F-4D97-AF65-F5344CB8AC3E}">
        <p14:creationId xmlns:p14="http://schemas.microsoft.com/office/powerpoint/2010/main" val="3045293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4738">
              <a:spcBef>
                <a:spcPct val="30000"/>
              </a:spcBef>
              <a:defRPr sz="1200">
                <a:solidFill>
                  <a:schemeClr val="tx1"/>
                </a:solidFill>
                <a:latin typeface="Arial" panose="020B0604020202020204" pitchFamily="34" charset="0"/>
                <a:cs typeface="Arial" panose="020B0604020202020204" pitchFamily="34" charset="0"/>
              </a:defRPr>
            </a:lvl1pPr>
            <a:lvl2pPr marL="825873" indent="-314618" defTabSz="1044738">
              <a:spcBef>
                <a:spcPct val="30000"/>
              </a:spcBef>
              <a:defRPr sz="1200">
                <a:solidFill>
                  <a:schemeClr val="tx1"/>
                </a:solidFill>
                <a:latin typeface="Arial" panose="020B0604020202020204" pitchFamily="34" charset="0"/>
                <a:cs typeface="Arial" panose="020B0604020202020204" pitchFamily="34" charset="0"/>
              </a:defRPr>
            </a:lvl2pPr>
            <a:lvl3pPr marL="1272153" indent="-251353" defTabSz="1044738">
              <a:spcBef>
                <a:spcPct val="30000"/>
              </a:spcBef>
              <a:defRPr sz="1200">
                <a:solidFill>
                  <a:schemeClr val="tx1"/>
                </a:solidFill>
                <a:latin typeface="Arial" panose="020B0604020202020204" pitchFamily="34" charset="0"/>
                <a:cs typeface="Arial" panose="020B0604020202020204" pitchFamily="34" charset="0"/>
              </a:defRPr>
            </a:lvl3pPr>
            <a:lvl4pPr marL="1783408" indent="-251353" defTabSz="1044738">
              <a:spcBef>
                <a:spcPct val="30000"/>
              </a:spcBef>
              <a:defRPr sz="1200">
                <a:solidFill>
                  <a:schemeClr val="tx1"/>
                </a:solidFill>
                <a:latin typeface="Arial" panose="020B0604020202020204" pitchFamily="34" charset="0"/>
                <a:cs typeface="Arial" panose="020B0604020202020204" pitchFamily="34" charset="0"/>
              </a:defRPr>
            </a:lvl4pPr>
            <a:lvl5pPr marL="2294663" indent="-251353" defTabSz="1044738">
              <a:spcBef>
                <a:spcPct val="30000"/>
              </a:spcBef>
              <a:defRPr sz="1200">
                <a:solidFill>
                  <a:schemeClr val="tx1"/>
                </a:solidFill>
                <a:latin typeface="Arial" panose="020B0604020202020204" pitchFamily="34" charset="0"/>
                <a:cs typeface="Arial" panose="020B0604020202020204" pitchFamily="34" charset="0"/>
              </a:defRPr>
            </a:lvl5pPr>
            <a:lvl6pPr marL="2787110" indent="-251353" defTabSz="10447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279557" indent="-251353" defTabSz="10447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772002" indent="-251353" defTabSz="10447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264449" indent="-251353" defTabSz="104473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C0EDC24-C8A3-465C-A5D4-5786BDB7D9FF}" type="slidenum">
              <a:rPr lang="en-US" altLang="en-US" sz="1300">
                <a:ea typeface="MS PGothic" panose="020B0600070205080204" pitchFamily="34" charset="-128"/>
              </a:rPr>
              <a:pPr>
                <a:spcBef>
                  <a:spcPct val="0"/>
                </a:spcBef>
              </a:pPr>
              <a:t>20</a:t>
            </a:fld>
            <a:endParaRPr lang="en-US" altLang="en-US" sz="1300" dirty="0">
              <a:ea typeface="MS PGothic" panose="020B0600070205080204" pitchFamily="34" charset="-128"/>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3063" indent="-253063"/>
            <a:endParaRPr lang="en-US" altLang="en-US" dirty="0"/>
          </a:p>
        </p:txBody>
      </p:sp>
    </p:spTree>
    <p:extLst>
      <p:ext uri="{BB962C8B-B14F-4D97-AF65-F5344CB8AC3E}">
        <p14:creationId xmlns:p14="http://schemas.microsoft.com/office/powerpoint/2010/main" val="240462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448">
              <a:spcBef>
                <a:spcPct val="30000"/>
              </a:spcBef>
              <a:defRPr sz="1200">
                <a:solidFill>
                  <a:schemeClr val="tx1"/>
                </a:solidFill>
                <a:latin typeface="Arial" panose="020B0604020202020204" pitchFamily="34" charset="0"/>
                <a:cs typeface="Arial" panose="020B0604020202020204" pitchFamily="34" charset="0"/>
              </a:defRPr>
            </a:lvl1pPr>
            <a:lvl2pPr marL="825873" indent="-314618" defTabSz="1046448">
              <a:spcBef>
                <a:spcPct val="30000"/>
              </a:spcBef>
              <a:defRPr sz="1200">
                <a:solidFill>
                  <a:schemeClr val="tx1"/>
                </a:solidFill>
                <a:latin typeface="Arial" panose="020B0604020202020204" pitchFamily="34" charset="0"/>
                <a:cs typeface="Arial" panose="020B0604020202020204" pitchFamily="34" charset="0"/>
              </a:defRPr>
            </a:lvl2pPr>
            <a:lvl3pPr marL="1272153" indent="-251353" defTabSz="1046448">
              <a:spcBef>
                <a:spcPct val="30000"/>
              </a:spcBef>
              <a:defRPr sz="1200">
                <a:solidFill>
                  <a:schemeClr val="tx1"/>
                </a:solidFill>
                <a:latin typeface="Arial" panose="020B0604020202020204" pitchFamily="34" charset="0"/>
                <a:cs typeface="Arial" panose="020B0604020202020204" pitchFamily="34" charset="0"/>
              </a:defRPr>
            </a:lvl3pPr>
            <a:lvl4pPr marL="1783408" indent="-251353" defTabSz="1046448">
              <a:spcBef>
                <a:spcPct val="30000"/>
              </a:spcBef>
              <a:defRPr sz="1200">
                <a:solidFill>
                  <a:schemeClr val="tx1"/>
                </a:solidFill>
                <a:latin typeface="Arial" panose="020B0604020202020204" pitchFamily="34" charset="0"/>
                <a:cs typeface="Arial" panose="020B0604020202020204" pitchFamily="34" charset="0"/>
              </a:defRPr>
            </a:lvl4pPr>
            <a:lvl5pPr marL="2294663" indent="-251353" defTabSz="1046448">
              <a:spcBef>
                <a:spcPct val="30000"/>
              </a:spcBef>
              <a:defRPr sz="1200">
                <a:solidFill>
                  <a:schemeClr val="tx1"/>
                </a:solidFill>
                <a:latin typeface="Arial" panose="020B0604020202020204" pitchFamily="34" charset="0"/>
                <a:cs typeface="Arial" panose="020B0604020202020204" pitchFamily="34" charset="0"/>
              </a:defRPr>
            </a:lvl5pPr>
            <a:lvl6pPr marL="2787110"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279557"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772002"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264449"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95D45F9-959A-4281-8D4E-13E454C884F7}" type="slidenum">
              <a:rPr lang="en-US" altLang="en-US" sz="1300">
                <a:ea typeface="MS PGothic" panose="020B0600070205080204" pitchFamily="34" charset="-128"/>
              </a:rPr>
              <a:pPr>
                <a:spcBef>
                  <a:spcPct val="0"/>
                </a:spcBef>
              </a:pPr>
              <a:t>21</a:t>
            </a:fld>
            <a:endParaRPr lang="en-US" altLang="en-US" sz="1300" dirty="0">
              <a:ea typeface="MS PGothic" panose="020B0600070205080204" pitchFamily="34"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4773" indent="-254773"/>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0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4517814" y="9735803"/>
            <a:ext cx="3456734" cy="51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175" tIns="52589" rIns="105175" bIns="52589" anchor="b"/>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89A8833F-5CC8-46CB-A53C-6ECB047C7371}" type="slidenum">
              <a:rPr lang="en-US" altLang="en-US">
                <a:ea typeface="MS PGothic" panose="020B0600070205080204" pitchFamily="34" charset="-128"/>
              </a:rPr>
              <a:pPr algn="r" eaLnBrk="1" hangingPunct="1">
                <a:spcBef>
                  <a:spcPct val="0"/>
                </a:spcBef>
              </a:pPr>
              <a:t>22</a:t>
            </a:fld>
            <a:endParaRPr lang="en-US" altLang="en-US" dirty="0">
              <a:ea typeface="MS PGothic" panose="020B0600070205080204" pitchFamily="34"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4773" indent="-254773">
              <a:buFontTx/>
              <a:buAutoNum type="arabicPeriod"/>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323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448">
              <a:spcBef>
                <a:spcPct val="30000"/>
              </a:spcBef>
              <a:defRPr sz="1200">
                <a:solidFill>
                  <a:schemeClr val="tx1"/>
                </a:solidFill>
                <a:latin typeface="Arial" panose="020B0604020202020204" pitchFamily="34" charset="0"/>
                <a:cs typeface="Arial" panose="020B0604020202020204" pitchFamily="34" charset="0"/>
              </a:defRPr>
            </a:lvl1pPr>
            <a:lvl2pPr marL="825873" indent="-314618" defTabSz="1046448">
              <a:spcBef>
                <a:spcPct val="30000"/>
              </a:spcBef>
              <a:defRPr sz="1200">
                <a:solidFill>
                  <a:schemeClr val="tx1"/>
                </a:solidFill>
                <a:latin typeface="Arial" panose="020B0604020202020204" pitchFamily="34" charset="0"/>
                <a:cs typeface="Arial" panose="020B0604020202020204" pitchFamily="34" charset="0"/>
              </a:defRPr>
            </a:lvl2pPr>
            <a:lvl3pPr marL="1272153" indent="-251353" defTabSz="1046448">
              <a:spcBef>
                <a:spcPct val="30000"/>
              </a:spcBef>
              <a:defRPr sz="1200">
                <a:solidFill>
                  <a:schemeClr val="tx1"/>
                </a:solidFill>
                <a:latin typeface="Arial" panose="020B0604020202020204" pitchFamily="34" charset="0"/>
                <a:cs typeface="Arial" panose="020B0604020202020204" pitchFamily="34" charset="0"/>
              </a:defRPr>
            </a:lvl3pPr>
            <a:lvl4pPr marL="1783408" indent="-251353" defTabSz="1046448">
              <a:spcBef>
                <a:spcPct val="30000"/>
              </a:spcBef>
              <a:defRPr sz="1200">
                <a:solidFill>
                  <a:schemeClr val="tx1"/>
                </a:solidFill>
                <a:latin typeface="Arial" panose="020B0604020202020204" pitchFamily="34" charset="0"/>
                <a:cs typeface="Arial" panose="020B0604020202020204" pitchFamily="34" charset="0"/>
              </a:defRPr>
            </a:lvl4pPr>
            <a:lvl5pPr marL="2294663" indent="-251353" defTabSz="1046448">
              <a:spcBef>
                <a:spcPct val="30000"/>
              </a:spcBef>
              <a:defRPr sz="1200">
                <a:solidFill>
                  <a:schemeClr val="tx1"/>
                </a:solidFill>
                <a:latin typeface="Arial" panose="020B0604020202020204" pitchFamily="34" charset="0"/>
                <a:cs typeface="Arial" panose="020B0604020202020204" pitchFamily="34" charset="0"/>
              </a:defRPr>
            </a:lvl5pPr>
            <a:lvl6pPr marL="2787110"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279557"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772002"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264449"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0FB0EA3-CAEA-450E-B360-3BFF43F44A40}" type="slidenum">
              <a:rPr lang="en-US" altLang="en-US" sz="1300">
                <a:ea typeface="MS PGothic" panose="020B0600070205080204" pitchFamily="34" charset="-128"/>
              </a:rPr>
              <a:pPr>
                <a:spcBef>
                  <a:spcPct val="0"/>
                </a:spcBef>
              </a:pPr>
              <a:t>23</a:t>
            </a:fld>
            <a:endParaRPr lang="en-US" altLang="en-US" sz="1300" dirty="0">
              <a:ea typeface="MS PGothic" panose="020B0600070205080204" pitchFamily="34"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76287" lvl="1" indent="-254773"/>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547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4517814" y="9735803"/>
            <a:ext cx="3456734" cy="51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175" tIns="52589" rIns="105175" bIns="52589" anchor="b"/>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6B84754F-07D4-4845-9DCA-32CBD586E199}" type="slidenum">
              <a:rPr lang="en-US" altLang="en-US">
                <a:ea typeface="MS PGothic" panose="020B0600070205080204" pitchFamily="34" charset="-128"/>
              </a:rPr>
              <a:pPr algn="r" eaLnBrk="1" hangingPunct="1">
                <a:spcBef>
                  <a:spcPct val="0"/>
                </a:spcBef>
              </a:pPr>
              <a:t>24</a:t>
            </a:fld>
            <a:endParaRPr lang="en-US" altLang="en-US" dirty="0">
              <a:ea typeface="MS PGothic" panose="020B0600070205080204" pitchFamily="34"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76287" lvl="1" indent="-254773"/>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567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4517814" y="9735803"/>
            <a:ext cx="3456734" cy="51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175" tIns="52589" rIns="105175" bIns="52589" anchor="b"/>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6B84754F-07D4-4845-9DCA-32CBD586E199}" type="slidenum">
              <a:rPr lang="en-US" altLang="en-US">
                <a:ea typeface="MS PGothic" panose="020B0600070205080204" pitchFamily="34" charset="-128"/>
              </a:rPr>
              <a:pPr algn="r" eaLnBrk="1" hangingPunct="1">
                <a:spcBef>
                  <a:spcPct val="0"/>
                </a:spcBef>
              </a:pPr>
              <a:t>25</a:t>
            </a:fld>
            <a:endParaRPr lang="en-US" altLang="en-US" dirty="0">
              <a:ea typeface="MS PGothic" panose="020B0600070205080204" pitchFamily="34"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76287" lvl="1" indent="-254773"/>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07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6189">
              <a:spcBef>
                <a:spcPct val="30000"/>
              </a:spcBef>
              <a:defRPr sz="1200">
                <a:solidFill>
                  <a:schemeClr val="tx1"/>
                </a:solidFill>
                <a:latin typeface="Arial" panose="020B0604020202020204" pitchFamily="34" charset="0"/>
                <a:cs typeface="Arial" panose="020B0604020202020204" pitchFamily="34" charset="0"/>
              </a:defRPr>
            </a:lvl1pPr>
            <a:lvl2pPr marL="825873" indent="-314618" defTabSz="1036189">
              <a:spcBef>
                <a:spcPct val="30000"/>
              </a:spcBef>
              <a:defRPr sz="1200">
                <a:solidFill>
                  <a:schemeClr val="tx1"/>
                </a:solidFill>
                <a:latin typeface="Arial" panose="020B0604020202020204" pitchFamily="34" charset="0"/>
                <a:cs typeface="Arial" panose="020B0604020202020204" pitchFamily="34" charset="0"/>
              </a:defRPr>
            </a:lvl2pPr>
            <a:lvl3pPr marL="1272153" indent="-251353" defTabSz="1036189">
              <a:spcBef>
                <a:spcPct val="30000"/>
              </a:spcBef>
              <a:defRPr sz="1200">
                <a:solidFill>
                  <a:schemeClr val="tx1"/>
                </a:solidFill>
                <a:latin typeface="Arial" panose="020B0604020202020204" pitchFamily="34" charset="0"/>
                <a:cs typeface="Arial" panose="020B0604020202020204" pitchFamily="34" charset="0"/>
              </a:defRPr>
            </a:lvl3pPr>
            <a:lvl4pPr marL="1783408" indent="-251353" defTabSz="1036189">
              <a:spcBef>
                <a:spcPct val="30000"/>
              </a:spcBef>
              <a:defRPr sz="1200">
                <a:solidFill>
                  <a:schemeClr val="tx1"/>
                </a:solidFill>
                <a:latin typeface="Arial" panose="020B0604020202020204" pitchFamily="34" charset="0"/>
                <a:cs typeface="Arial" panose="020B0604020202020204" pitchFamily="34" charset="0"/>
              </a:defRPr>
            </a:lvl4pPr>
            <a:lvl5pPr marL="2294663" indent="-251353" defTabSz="1036189">
              <a:spcBef>
                <a:spcPct val="30000"/>
              </a:spcBef>
              <a:defRPr sz="1200">
                <a:solidFill>
                  <a:schemeClr val="tx1"/>
                </a:solidFill>
                <a:latin typeface="Arial" panose="020B0604020202020204" pitchFamily="34" charset="0"/>
                <a:cs typeface="Arial" panose="020B0604020202020204" pitchFamily="34" charset="0"/>
              </a:defRPr>
            </a:lvl5pPr>
            <a:lvl6pPr marL="2787110" indent="-251353" defTabSz="103618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279557" indent="-251353" defTabSz="103618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772002" indent="-251353" defTabSz="103618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264449" indent="-251353" defTabSz="103618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5D440CE-4E07-473A-A991-23E4E32DDCBD}" type="slidenum">
              <a:rPr lang="en-US" altLang="en-US" sz="1300">
                <a:ea typeface="MS PGothic" panose="020B0600070205080204" pitchFamily="34" charset="-128"/>
              </a:rPr>
              <a:pPr>
                <a:spcBef>
                  <a:spcPct val="0"/>
                </a:spcBef>
              </a:pPr>
              <a:t>26</a:t>
            </a:fld>
            <a:endParaRPr lang="en-US" altLang="en-US" sz="1300" dirty="0">
              <a:ea typeface="MS PGothic" panose="020B0600070205080204" pitchFamily="34"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3063" indent="-253063"/>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606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6189">
              <a:spcBef>
                <a:spcPct val="30000"/>
              </a:spcBef>
              <a:defRPr sz="1200">
                <a:solidFill>
                  <a:schemeClr val="tx1"/>
                </a:solidFill>
                <a:latin typeface="Arial" panose="020B0604020202020204" pitchFamily="34" charset="0"/>
                <a:cs typeface="Arial" panose="020B0604020202020204" pitchFamily="34" charset="0"/>
              </a:defRPr>
            </a:lvl1pPr>
            <a:lvl2pPr marL="825873" indent="-314618" defTabSz="1036189">
              <a:spcBef>
                <a:spcPct val="30000"/>
              </a:spcBef>
              <a:defRPr sz="1200">
                <a:solidFill>
                  <a:schemeClr val="tx1"/>
                </a:solidFill>
                <a:latin typeface="Arial" panose="020B0604020202020204" pitchFamily="34" charset="0"/>
                <a:cs typeface="Arial" panose="020B0604020202020204" pitchFamily="34" charset="0"/>
              </a:defRPr>
            </a:lvl2pPr>
            <a:lvl3pPr marL="1272153" indent="-251353" defTabSz="1036189">
              <a:spcBef>
                <a:spcPct val="30000"/>
              </a:spcBef>
              <a:defRPr sz="1200">
                <a:solidFill>
                  <a:schemeClr val="tx1"/>
                </a:solidFill>
                <a:latin typeface="Arial" panose="020B0604020202020204" pitchFamily="34" charset="0"/>
                <a:cs typeface="Arial" panose="020B0604020202020204" pitchFamily="34" charset="0"/>
              </a:defRPr>
            </a:lvl3pPr>
            <a:lvl4pPr marL="1783408" indent="-251353" defTabSz="1036189">
              <a:spcBef>
                <a:spcPct val="30000"/>
              </a:spcBef>
              <a:defRPr sz="1200">
                <a:solidFill>
                  <a:schemeClr val="tx1"/>
                </a:solidFill>
                <a:latin typeface="Arial" panose="020B0604020202020204" pitchFamily="34" charset="0"/>
                <a:cs typeface="Arial" panose="020B0604020202020204" pitchFamily="34" charset="0"/>
              </a:defRPr>
            </a:lvl4pPr>
            <a:lvl5pPr marL="2294663" indent="-251353" defTabSz="1036189">
              <a:spcBef>
                <a:spcPct val="30000"/>
              </a:spcBef>
              <a:defRPr sz="1200">
                <a:solidFill>
                  <a:schemeClr val="tx1"/>
                </a:solidFill>
                <a:latin typeface="Arial" panose="020B0604020202020204" pitchFamily="34" charset="0"/>
                <a:cs typeface="Arial" panose="020B0604020202020204" pitchFamily="34" charset="0"/>
              </a:defRPr>
            </a:lvl5pPr>
            <a:lvl6pPr marL="2787110" indent="-251353" defTabSz="103618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279557" indent="-251353" defTabSz="103618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772002" indent="-251353" defTabSz="103618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264449" indent="-251353" defTabSz="103618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5D440CE-4E07-473A-A991-23E4E32DDCBD}" type="slidenum">
              <a:rPr lang="en-US" altLang="en-US" sz="1300">
                <a:ea typeface="MS PGothic" panose="020B0600070205080204" pitchFamily="34" charset="-128"/>
              </a:rPr>
              <a:pPr>
                <a:spcBef>
                  <a:spcPct val="0"/>
                </a:spcBef>
              </a:pPr>
              <a:t>27</a:t>
            </a:fld>
            <a:endParaRPr lang="en-US" altLang="en-US" sz="1300" dirty="0">
              <a:ea typeface="MS PGothic" panose="020B0600070205080204" pitchFamily="34" charset="-128"/>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3063" indent="-253063"/>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842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4517814" y="9735803"/>
            <a:ext cx="3456734" cy="51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06" tIns="52104" rIns="104206" bIns="52104" anchor="b"/>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BFEB0FD-9F43-4AD1-920B-C58F0FE71576}" type="slidenum">
              <a:rPr lang="en-US" altLang="en-US">
                <a:ea typeface="MS PGothic" panose="020B0600070205080204" pitchFamily="34" charset="-128"/>
              </a:rPr>
              <a:pPr algn="r" eaLnBrk="1" hangingPunct="1">
                <a:spcBef>
                  <a:spcPct val="0"/>
                </a:spcBef>
              </a:pPr>
              <a:t>28</a:t>
            </a:fld>
            <a:endParaRPr lang="en-US" altLang="en-US" dirty="0">
              <a:ea typeface="MS PGothic" panose="020B0600070205080204" pitchFamily="34" charset="-128"/>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3063" indent="-253063"/>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99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497013" y="1200150"/>
            <a:ext cx="4321175" cy="3240088"/>
          </a:xfrm>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6448">
              <a:spcBef>
                <a:spcPct val="30000"/>
              </a:spcBef>
              <a:defRPr sz="1200">
                <a:solidFill>
                  <a:schemeClr val="tx1"/>
                </a:solidFill>
                <a:latin typeface="Arial" panose="020B0604020202020204" pitchFamily="34" charset="0"/>
                <a:cs typeface="Arial" panose="020B0604020202020204" pitchFamily="34" charset="0"/>
              </a:defRPr>
            </a:lvl1pPr>
            <a:lvl2pPr marL="825873" indent="-314618" defTabSz="1046448">
              <a:spcBef>
                <a:spcPct val="30000"/>
              </a:spcBef>
              <a:defRPr sz="1200">
                <a:solidFill>
                  <a:schemeClr val="tx1"/>
                </a:solidFill>
                <a:latin typeface="Arial" panose="020B0604020202020204" pitchFamily="34" charset="0"/>
                <a:cs typeface="Arial" panose="020B0604020202020204" pitchFamily="34" charset="0"/>
              </a:defRPr>
            </a:lvl2pPr>
            <a:lvl3pPr marL="1272153" indent="-251353" defTabSz="1046448">
              <a:spcBef>
                <a:spcPct val="30000"/>
              </a:spcBef>
              <a:defRPr sz="1200">
                <a:solidFill>
                  <a:schemeClr val="tx1"/>
                </a:solidFill>
                <a:latin typeface="Arial" panose="020B0604020202020204" pitchFamily="34" charset="0"/>
                <a:cs typeface="Arial" panose="020B0604020202020204" pitchFamily="34" charset="0"/>
              </a:defRPr>
            </a:lvl3pPr>
            <a:lvl4pPr marL="1783408" indent="-251353" defTabSz="1046448">
              <a:spcBef>
                <a:spcPct val="30000"/>
              </a:spcBef>
              <a:defRPr sz="1200">
                <a:solidFill>
                  <a:schemeClr val="tx1"/>
                </a:solidFill>
                <a:latin typeface="Arial" panose="020B0604020202020204" pitchFamily="34" charset="0"/>
                <a:cs typeface="Arial" panose="020B0604020202020204" pitchFamily="34" charset="0"/>
              </a:defRPr>
            </a:lvl4pPr>
            <a:lvl5pPr marL="2294663" indent="-251353" defTabSz="1046448">
              <a:spcBef>
                <a:spcPct val="30000"/>
              </a:spcBef>
              <a:defRPr sz="1200">
                <a:solidFill>
                  <a:schemeClr val="tx1"/>
                </a:solidFill>
                <a:latin typeface="Arial" panose="020B0604020202020204" pitchFamily="34" charset="0"/>
                <a:cs typeface="Arial" panose="020B0604020202020204" pitchFamily="34" charset="0"/>
              </a:defRPr>
            </a:lvl5pPr>
            <a:lvl6pPr marL="2787110"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279557"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772002"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264449" indent="-251353" defTabSz="1046448"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9CDCA45-B7F6-41E9-AA3E-0D9CF2A4D2FB}" type="slidenum">
              <a:rPr lang="en-US" altLang="en-US" sz="1300">
                <a:solidFill>
                  <a:srgbClr val="000000"/>
                </a:solidFill>
                <a:ea typeface="MS PGothic" panose="020B0600070205080204" pitchFamily="34" charset="-128"/>
              </a:rPr>
              <a:pPr>
                <a:spcBef>
                  <a:spcPct val="0"/>
                </a:spcBef>
              </a:pPr>
              <a:t>2</a:t>
            </a:fld>
            <a:endParaRPr lang="en-US" altLang="en-US" sz="1300" dirty="0">
              <a:solidFill>
                <a:srgbClr val="000000"/>
              </a:solidFill>
              <a:ea typeface="MS PGothic" panose="020B0600070205080204" pitchFamily="34" charset="-128"/>
            </a:endParaRPr>
          </a:p>
        </p:txBody>
      </p:sp>
    </p:spTree>
    <p:extLst>
      <p:ext uri="{BB962C8B-B14F-4D97-AF65-F5344CB8AC3E}">
        <p14:creationId xmlns:p14="http://schemas.microsoft.com/office/powerpoint/2010/main" val="85895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85575">
              <a:spcBef>
                <a:spcPct val="30000"/>
              </a:spcBef>
              <a:defRPr sz="1300">
                <a:solidFill>
                  <a:schemeClr val="tx1"/>
                </a:solidFill>
                <a:latin typeface="Arial" panose="020B0604020202020204" pitchFamily="34" charset="0"/>
                <a:cs typeface="Arial" panose="020B0604020202020204" pitchFamily="34" charset="0"/>
              </a:defRPr>
            </a:lvl1pPr>
            <a:lvl2pPr marL="856753" indent="-326382" defTabSz="1085575">
              <a:spcBef>
                <a:spcPct val="30000"/>
              </a:spcBef>
              <a:defRPr sz="1300">
                <a:solidFill>
                  <a:schemeClr val="tx1"/>
                </a:solidFill>
                <a:latin typeface="Arial" panose="020B0604020202020204" pitchFamily="34" charset="0"/>
                <a:cs typeface="Arial" panose="020B0604020202020204" pitchFamily="34" charset="0"/>
              </a:defRPr>
            </a:lvl2pPr>
            <a:lvl3pPr marL="1319718" indent="-260751" defTabSz="1085575">
              <a:spcBef>
                <a:spcPct val="30000"/>
              </a:spcBef>
              <a:defRPr sz="1300">
                <a:solidFill>
                  <a:schemeClr val="tx1"/>
                </a:solidFill>
                <a:latin typeface="Arial" panose="020B0604020202020204" pitchFamily="34" charset="0"/>
                <a:cs typeface="Arial" panose="020B0604020202020204" pitchFamily="34" charset="0"/>
              </a:defRPr>
            </a:lvl3pPr>
            <a:lvl4pPr marL="1850090" indent="-260751" defTabSz="1085575">
              <a:spcBef>
                <a:spcPct val="30000"/>
              </a:spcBef>
              <a:defRPr sz="1300">
                <a:solidFill>
                  <a:schemeClr val="tx1"/>
                </a:solidFill>
                <a:latin typeface="Arial" panose="020B0604020202020204" pitchFamily="34" charset="0"/>
                <a:cs typeface="Arial" panose="020B0604020202020204" pitchFamily="34" charset="0"/>
              </a:defRPr>
            </a:lvl4pPr>
            <a:lvl5pPr marL="2380459" indent="-260751" defTabSz="1085575">
              <a:spcBef>
                <a:spcPct val="30000"/>
              </a:spcBef>
              <a:defRPr sz="1300">
                <a:solidFill>
                  <a:schemeClr val="tx1"/>
                </a:solidFill>
                <a:latin typeface="Arial" panose="020B0604020202020204" pitchFamily="34" charset="0"/>
                <a:cs typeface="Arial" panose="020B0604020202020204" pitchFamily="34" charset="0"/>
              </a:defRPr>
            </a:lvl5pPr>
            <a:lvl6pPr marL="2891318" indent="-260751" defTabSz="1085575"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402178" indent="-260751" defTabSz="1085575"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3913037" indent="-260751" defTabSz="1085575"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423896" indent="-260751" defTabSz="1085575"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a:spcBef>
                <a:spcPct val="0"/>
              </a:spcBef>
            </a:pPr>
            <a:fld id="{8FB28E32-0A93-4FFC-9F74-E803ADCD1A6A}" type="slidenum">
              <a:rPr lang="en-US" altLang="en-US" sz="1500">
                <a:ea typeface="MS PGothic" panose="020B0600070205080204" pitchFamily="34" charset="-128"/>
              </a:rPr>
              <a:pPr>
                <a:spcBef>
                  <a:spcPct val="0"/>
                </a:spcBef>
              </a:pPr>
              <a:t>30</a:t>
            </a:fld>
            <a:endParaRPr lang="en-US" altLang="en-US" sz="1500" dirty="0">
              <a:ea typeface="MS PGothic" panose="020B0600070205080204" pitchFamily="34" charset="-128"/>
            </a:endParaRPr>
          </a:p>
        </p:txBody>
      </p:sp>
      <p:sp>
        <p:nvSpPr>
          <p:cNvPr id="2" name="Footer Placeholder 1"/>
          <p:cNvSpPr>
            <a:spLocks noGrp="1"/>
          </p:cNvSpPr>
          <p:nvPr>
            <p:ph type="ftr" sz="quarter" idx="10"/>
          </p:nvPr>
        </p:nvSpPr>
        <p:spPr/>
        <p:txBody>
          <a:bodyPr/>
          <a:lstStyle/>
          <a:p>
            <a:r>
              <a:rPr lang="en-US" dirty="0"/>
              <a:t>Copyright © 2017 KP Law, P.C. - All Rights Reserved.</a:t>
            </a:r>
          </a:p>
        </p:txBody>
      </p:sp>
    </p:spTree>
    <p:extLst>
      <p:ext uri="{BB962C8B-B14F-4D97-AF65-F5344CB8AC3E}">
        <p14:creationId xmlns:p14="http://schemas.microsoft.com/office/powerpoint/2010/main" val="152648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4517814" y="9735803"/>
            <a:ext cx="3456734" cy="51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5175" tIns="52589" rIns="105175" bIns="52589" anchor="b"/>
          <a:lstStyle>
            <a:lvl1pPr defTabSz="9239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pPr>
            <a:fld id="{067FADFB-F241-44D0-AF75-139A4C367B17}" type="slidenum">
              <a:rPr lang="en-US" altLang="en-US">
                <a:solidFill>
                  <a:srgbClr val="000000"/>
                </a:solidFill>
                <a:ea typeface="MS PGothic" panose="020B0600070205080204" pitchFamily="34" charset="-128"/>
              </a:rPr>
              <a:pPr algn="r" fontAlgn="base">
                <a:spcBef>
                  <a:spcPct val="0"/>
                </a:spcBef>
                <a:spcAft>
                  <a:spcPct val="0"/>
                </a:spcAft>
              </a:pPr>
              <a:t>5</a:t>
            </a:fld>
            <a:endParaRPr lang="en-US" altLang="en-US" dirty="0">
              <a:solidFill>
                <a:srgbClr val="000000"/>
              </a:solidFill>
              <a:ea typeface="MS PGothic" panose="020B0600070205080204" pitchFamily="34" charset="-128"/>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76287" lvl="1" indent="-254773"/>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55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2919" eaLnBrk="0" hangingPunct="0">
              <a:spcBef>
                <a:spcPct val="30000"/>
              </a:spcBef>
              <a:defRPr sz="1200">
                <a:solidFill>
                  <a:schemeClr val="tx1"/>
                </a:solidFill>
                <a:latin typeface="Arial" charset="0"/>
                <a:cs typeface="Arial" charset="0"/>
              </a:defRPr>
            </a:lvl1pPr>
            <a:lvl2pPr marL="806469" indent="-310181" defTabSz="1002919" eaLnBrk="0" hangingPunct="0">
              <a:spcBef>
                <a:spcPct val="30000"/>
              </a:spcBef>
              <a:defRPr sz="1200">
                <a:solidFill>
                  <a:schemeClr val="tx1"/>
                </a:solidFill>
                <a:latin typeface="Arial" charset="0"/>
                <a:cs typeface="Arial" charset="0"/>
              </a:defRPr>
            </a:lvl2pPr>
            <a:lvl3pPr marL="1240721" indent="-248144" defTabSz="1002919" eaLnBrk="0" hangingPunct="0">
              <a:spcBef>
                <a:spcPct val="30000"/>
              </a:spcBef>
              <a:defRPr sz="1200">
                <a:solidFill>
                  <a:schemeClr val="tx1"/>
                </a:solidFill>
                <a:latin typeface="Arial" charset="0"/>
                <a:cs typeface="Arial" charset="0"/>
              </a:defRPr>
            </a:lvl3pPr>
            <a:lvl4pPr marL="1737012" indent="-248144" defTabSz="1002919" eaLnBrk="0" hangingPunct="0">
              <a:spcBef>
                <a:spcPct val="30000"/>
              </a:spcBef>
              <a:defRPr sz="1200">
                <a:solidFill>
                  <a:schemeClr val="tx1"/>
                </a:solidFill>
                <a:latin typeface="Arial" charset="0"/>
                <a:cs typeface="Arial" charset="0"/>
              </a:defRPr>
            </a:lvl4pPr>
            <a:lvl5pPr marL="2233301" indent="-248144" defTabSz="1002919" eaLnBrk="0" hangingPunct="0">
              <a:spcBef>
                <a:spcPct val="30000"/>
              </a:spcBef>
              <a:defRPr sz="1200">
                <a:solidFill>
                  <a:schemeClr val="tx1"/>
                </a:solidFill>
                <a:latin typeface="Arial" charset="0"/>
                <a:cs typeface="Arial" charset="0"/>
              </a:defRPr>
            </a:lvl5pPr>
            <a:lvl6pPr marL="2729590" indent="-248144" defTabSz="1002919" eaLnBrk="0" fontAlgn="base" hangingPunct="0">
              <a:spcBef>
                <a:spcPct val="30000"/>
              </a:spcBef>
              <a:spcAft>
                <a:spcPct val="0"/>
              </a:spcAft>
              <a:defRPr sz="1200">
                <a:solidFill>
                  <a:schemeClr val="tx1"/>
                </a:solidFill>
                <a:latin typeface="Arial" charset="0"/>
                <a:cs typeface="Arial" charset="0"/>
              </a:defRPr>
            </a:lvl6pPr>
            <a:lvl7pPr marL="3225879" indent="-248144" defTabSz="1002919" eaLnBrk="0" fontAlgn="base" hangingPunct="0">
              <a:spcBef>
                <a:spcPct val="30000"/>
              </a:spcBef>
              <a:spcAft>
                <a:spcPct val="0"/>
              </a:spcAft>
              <a:defRPr sz="1200">
                <a:solidFill>
                  <a:schemeClr val="tx1"/>
                </a:solidFill>
                <a:latin typeface="Arial" charset="0"/>
                <a:cs typeface="Arial" charset="0"/>
              </a:defRPr>
            </a:lvl7pPr>
            <a:lvl8pPr marL="3722167" indent="-248144" defTabSz="1002919" eaLnBrk="0" fontAlgn="base" hangingPunct="0">
              <a:spcBef>
                <a:spcPct val="30000"/>
              </a:spcBef>
              <a:spcAft>
                <a:spcPct val="0"/>
              </a:spcAft>
              <a:defRPr sz="1200">
                <a:solidFill>
                  <a:schemeClr val="tx1"/>
                </a:solidFill>
                <a:latin typeface="Arial" charset="0"/>
                <a:cs typeface="Arial" charset="0"/>
              </a:defRPr>
            </a:lvl8pPr>
            <a:lvl9pPr marL="4218455" indent="-248144" defTabSz="100291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2E82D836-3E6F-410F-BFD5-D5DF6F728C9F}" type="slidenum">
              <a:rPr lang="en-US" altLang="en-US" smtClean="0"/>
              <a:pPr eaLnBrk="1" hangingPunct="1">
                <a:spcBef>
                  <a:spcPct val="0"/>
                </a:spcBef>
              </a:pPr>
              <a:t>7</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8144" indent="-248144"/>
            <a:endParaRPr lang="en-US" altLang="en-US" dirty="0"/>
          </a:p>
        </p:txBody>
      </p:sp>
      <p:sp>
        <p:nvSpPr>
          <p:cNvPr id="52229"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2919" eaLnBrk="0" hangingPunct="0">
              <a:spcBef>
                <a:spcPct val="30000"/>
              </a:spcBef>
              <a:defRPr sz="1200">
                <a:solidFill>
                  <a:schemeClr val="tx1"/>
                </a:solidFill>
                <a:latin typeface="Arial" charset="0"/>
                <a:cs typeface="Arial" charset="0"/>
              </a:defRPr>
            </a:lvl1pPr>
            <a:lvl2pPr marL="806469" indent="-310181" defTabSz="1002919" eaLnBrk="0" hangingPunct="0">
              <a:spcBef>
                <a:spcPct val="30000"/>
              </a:spcBef>
              <a:defRPr sz="1200">
                <a:solidFill>
                  <a:schemeClr val="tx1"/>
                </a:solidFill>
                <a:latin typeface="Arial" charset="0"/>
                <a:cs typeface="Arial" charset="0"/>
              </a:defRPr>
            </a:lvl2pPr>
            <a:lvl3pPr marL="1240721" indent="-248144" defTabSz="1002919" eaLnBrk="0" hangingPunct="0">
              <a:spcBef>
                <a:spcPct val="30000"/>
              </a:spcBef>
              <a:defRPr sz="1200">
                <a:solidFill>
                  <a:schemeClr val="tx1"/>
                </a:solidFill>
                <a:latin typeface="Arial" charset="0"/>
                <a:cs typeface="Arial" charset="0"/>
              </a:defRPr>
            </a:lvl3pPr>
            <a:lvl4pPr marL="1737012" indent="-248144" defTabSz="1002919" eaLnBrk="0" hangingPunct="0">
              <a:spcBef>
                <a:spcPct val="30000"/>
              </a:spcBef>
              <a:defRPr sz="1200">
                <a:solidFill>
                  <a:schemeClr val="tx1"/>
                </a:solidFill>
                <a:latin typeface="Arial" charset="0"/>
                <a:cs typeface="Arial" charset="0"/>
              </a:defRPr>
            </a:lvl4pPr>
            <a:lvl5pPr marL="2233301" indent="-248144" defTabSz="1002919" eaLnBrk="0" hangingPunct="0">
              <a:spcBef>
                <a:spcPct val="30000"/>
              </a:spcBef>
              <a:defRPr sz="1200">
                <a:solidFill>
                  <a:schemeClr val="tx1"/>
                </a:solidFill>
                <a:latin typeface="Arial" charset="0"/>
                <a:cs typeface="Arial" charset="0"/>
              </a:defRPr>
            </a:lvl5pPr>
            <a:lvl6pPr marL="2729590" indent="-248144" defTabSz="1002919" eaLnBrk="0" fontAlgn="base" hangingPunct="0">
              <a:spcBef>
                <a:spcPct val="30000"/>
              </a:spcBef>
              <a:spcAft>
                <a:spcPct val="0"/>
              </a:spcAft>
              <a:defRPr sz="1200">
                <a:solidFill>
                  <a:schemeClr val="tx1"/>
                </a:solidFill>
                <a:latin typeface="Arial" charset="0"/>
                <a:cs typeface="Arial" charset="0"/>
              </a:defRPr>
            </a:lvl6pPr>
            <a:lvl7pPr marL="3225879" indent="-248144" defTabSz="1002919" eaLnBrk="0" fontAlgn="base" hangingPunct="0">
              <a:spcBef>
                <a:spcPct val="30000"/>
              </a:spcBef>
              <a:spcAft>
                <a:spcPct val="0"/>
              </a:spcAft>
              <a:defRPr sz="1200">
                <a:solidFill>
                  <a:schemeClr val="tx1"/>
                </a:solidFill>
                <a:latin typeface="Arial" charset="0"/>
                <a:cs typeface="Arial" charset="0"/>
              </a:defRPr>
            </a:lvl7pPr>
            <a:lvl8pPr marL="3722167" indent="-248144" defTabSz="1002919" eaLnBrk="0" fontAlgn="base" hangingPunct="0">
              <a:spcBef>
                <a:spcPct val="30000"/>
              </a:spcBef>
              <a:spcAft>
                <a:spcPct val="0"/>
              </a:spcAft>
              <a:defRPr sz="1200">
                <a:solidFill>
                  <a:schemeClr val="tx1"/>
                </a:solidFill>
                <a:latin typeface="Arial" charset="0"/>
                <a:cs typeface="Arial" charset="0"/>
              </a:defRPr>
            </a:lvl8pPr>
            <a:lvl9pPr marL="4218455" indent="-248144" defTabSz="1002919"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dirty="0"/>
              <a:t>All materials (c) Copyright 2017 KP LAW, PC.  All rights reserved.</a:t>
            </a:r>
          </a:p>
        </p:txBody>
      </p:sp>
    </p:spTree>
    <p:extLst>
      <p:ext uri="{BB962C8B-B14F-4D97-AF65-F5344CB8AC3E}">
        <p14:creationId xmlns:p14="http://schemas.microsoft.com/office/powerpoint/2010/main" val="122167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848" eaLnBrk="0" hangingPunct="0">
              <a:spcBef>
                <a:spcPct val="30000"/>
              </a:spcBef>
              <a:defRPr sz="1100">
                <a:solidFill>
                  <a:schemeClr val="tx1"/>
                </a:solidFill>
                <a:latin typeface="Arial" charset="0"/>
                <a:cs typeface="Arial" charset="0"/>
              </a:defRPr>
            </a:lvl1pPr>
            <a:lvl2pPr marL="799261" indent="-306521" defTabSz="1011848" eaLnBrk="0" hangingPunct="0">
              <a:spcBef>
                <a:spcPct val="30000"/>
              </a:spcBef>
              <a:defRPr sz="1100">
                <a:solidFill>
                  <a:schemeClr val="tx1"/>
                </a:solidFill>
                <a:latin typeface="Arial" charset="0"/>
                <a:cs typeface="Arial" charset="0"/>
              </a:defRPr>
            </a:lvl2pPr>
            <a:lvl3pPr marL="1229379" indent="-245547" defTabSz="1011848" eaLnBrk="0" hangingPunct="0">
              <a:spcBef>
                <a:spcPct val="30000"/>
              </a:spcBef>
              <a:defRPr sz="1100">
                <a:solidFill>
                  <a:schemeClr val="tx1"/>
                </a:solidFill>
                <a:latin typeface="Arial" charset="0"/>
                <a:cs typeface="Arial" charset="0"/>
              </a:defRPr>
            </a:lvl3pPr>
            <a:lvl4pPr marL="1722120" indent="-245547" defTabSz="1011848" eaLnBrk="0" hangingPunct="0">
              <a:spcBef>
                <a:spcPct val="30000"/>
              </a:spcBef>
              <a:defRPr sz="1100">
                <a:solidFill>
                  <a:schemeClr val="tx1"/>
                </a:solidFill>
                <a:latin typeface="Arial" charset="0"/>
                <a:cs typeface="Arial" charset="0"/>
              </a:defRPr>
            </a:lvl4pPr>
            <a:lvl5pPr marL="2214862" indent="-245547" defTabSz="1011848" eaLnBrk="0" hangingPunct="0">
              <a:spcBef>
                <a:spcPct val="30000"/>
              </a:spcBef>
              <a:defRPr sz="1100">
                <a:solidFill>
                  <a:schemeClr val="tx1"/>
                </a:solidFill>
                <a:latin typeface="Arial" charset="0"/>
                <a:cs typeface="Arial" charset="0"/>
              </a:defRPr>
            </a:lvl5pPr>
            <a:lvl6pPr marL="2689474" indent="-245547" defTabSz="1011848" eaLnBrk="0" fontAlgn="base" hangingPunct="0">
              <a:spcBef>
                <a:spcPct val="30000"/>
              </a:spcBef>
              <a:spcAft>
                <a:spcPct val="0"/>
              </a:spcAft>
              <a:defRPr sz="1100">
                <a:solidFill>
                  <a:schemeClr val="tx1"/>
                </a:solidFill>
                <a:latin typeface="Arial" charset="0"/>
                <a:cs typeface="Arial" charset="0"/>
              </a:defRPr>
            </a:lvl6pPr>
            <a:lvl7pPr marL="3164087" indent="-245547" defTabSz="1011848" eaLnBrk="0" fontAlgn="base" hangingPunct="0">
              <a:spcBef>
                <a:spcPct val="30000"/>
              </a:spcBef>
              <a:spcAft>
                <a:spcPct val="0"/>
              </a:spcAft>
              <a:defRPr sz="1100">
                <a:solidFill>
                  <a:schemeClr val="tx1"/>
                </a:solidFill>
                <a:latin typeface="Arial" charset="0"/>
                <a:cs typeface="Arial" charset="0"/>
              </a:defRPr>
            </a:lvl7pPr>
            <a:lvl8pPr marL="3638701" indent="-245547" defTabSz="1011848" eaLnBrk="0" fontAlgn="base" hangingPunct="0">
              <a:spcBef>
                <a:spcPct val="30000"/>
              </a:spcBef>
              <a:spcAft>
                <a:spcPct val="0"/>
              </a:spcAft>
              <a:defRPr sz="1100">
                <a:solidFill>
                  <a:schemeClr val="tx1"/>
                </a:solidFill>
                <a:latin typeface="Arial" charset="0"/>
                <a:cs typeface="Arial" charset="0"/>
              </a:defRPr>
            </a:lvl8pPr>
            <a:lvl9pPr marL="4113313" indent="-245547" defTabSz="1011848"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FC885EF8-3B66-4609-AC7F-193C85B8D768}" type="slidenum">
              <a:rPr lang="en-US" altLang="en-US" sz="1200">
                <a:ea typeface="MS PGothic" pitchFamily="34" charset="-128"/>
              </a:rPr>
              <a:pPr eaLnBrk="1" hangingPunct="1">
                <a:spcBef>
                  <a:spcPct val="0"/>
                </a:spcBef>
              </a:pPr>
              <a:t>8</a:t>
            </a:fld>
            <a:endParaRPr lang="en-US" altLang="en-US" sz="1200" dirty="0">
              <a:ea typeface="MS PGothic" pitchFamily="34" charset="-128"/>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Footer Placeholder 1"/>
          <p:cNvSpPr>
            <a:spLocks noGrp="1"/>
          </p:cNvSpPr>
          <p:nvPr>
            <p:ph type="ftr" sz="quarter" idx="10"/>
          </p:nvPr>
        </p:nvSpPr>
        <p:spPr/>
        <p:txBody>
          <a:bodyPr/>
          <a:lstStyle/>
          <a:p>
            <a:r>
              <a:rPr lang="en-US" dirty="0"/>
              <a:t>All materials (c) Copyright 2017 KP LAW, PC.  All rights reserved.</a:t>
            </a:r>
          </a:p>
        </p:txBody>
      </p:sp>
    </p:spTree>
    <p:extLst>
      <p:ext uri="{BB962C8B-B14F-4D97-AF65-F5344CB8AC3E}">
        <p14:creationId xmlns:p14="http://schemas.microsoft.com/office/powerpoint/2010/main" val="3242974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1848" eaLnBrk="0" hangingPunct="0">
              <a:spcBef>
                <a:spcPct val="30000"/>
              </a:spcBef>
              <a:defRPr sz="1100">
                <a:solidFill>
                  <a:schemeClr val="tx1"/>
                </a:solidFill>
                <a:latin typeface="Arial" charset="0"/>
                <a:cs typeface="Arial" charset="0"/>
              </a:defRPr>
            </a:lvl1pPr>
            <a:lvl2pPr marL="799261" indent="-306521" defTabSz="1011848" eaLnBrk="0" hangingPunct="0">
              <a:spcBef>
                <a:spcPct val="30000"/>
              </a:spcBef>
              <a:defRPr sz="1100">
                <a:solidFill>
                  <a:schemeClr val="tx1"/>
                </a:solidFill>
                <a:latin typeface="Arial" charset="0"/>
                <a:cs typeface="Arial" charset="0"/>
              </a:defRPr>
            </a:lvl2pPr>
            <a:lvl3pPr marL="1229379" indent="-245547" defTabSz="1011848" eaLnBrk="0" hangingPunct="0">
              <a:spcBef>
                <a:spcPct val="30000"/>
              </a:spcBef>
              <a:defRPr sz="1100">
                <a:solidFill>
                  <a:schemeClr val="tx1"/>
                </a:solidFill>
                <a:latin typeface="Arial" charset="0"/>
                <a:cs typeface="Arial" charset="0"/>
              </a:defRPr>
            </a:lvl3pPr>
            <a:lvl4pPr marL="1722120" indent="-245547" defTabSz="1011848" eaLnBrk="0" hangingPunct="0">
              <a:spcBef>
                <a:spcPct val="30000"/>
              </a:spcBef>
              <a:defRPr sz="1100">
                <a:solidFill>
                  <a:schemeClr val="tx1"/>
                </a:solidFill>
                <a:latin typeface="Arial" charset="0"/>
                <a:cs typeface="Arial" charset="0"/>
              </a:defRPr>
            </a:lvl4pPr>
            <a:lvl5pPr marL="2214862" indent="-245547" defTabSz="1011848" eaLnBrk="0" hangingPunct="0">
              <a:spcBef>
                <a:spcPct val="30000"/>
              </a:spcBef>
              <a:defRPr sz="1100">
                <a:solidFill>
                  <a:schemeClr val="tx1"/>
                </a:solidFill>
                <a:latin typeface="Arial" charset="0"/>
                <a:cs typeface="Arial" charset="0"/>
              </a:defRPr>
            </a:lvl5pPr>
            <a:lvl6pPr marL="2689474" indent="-245547" defTabSz="1011848" eaLnBrk="0" fontAlgn="base" hangingPunct="0">
              <a:spcBef>
                <a:spcPct val="30000"/>
              </a:spcBef>
              <a:spcAft>
                <a:spcPct val="0"/>
              </a:spcAft>
              <a:defRPr sz="1100">
                <a:solidFill>
                  <a:schemeClr val="tx1"/>
                </a:solidFill>
                <a:latin typeface="Arial" charset="0"/>
                <a:cs typeface="Arial" charset="0"/>
              </a:defRPr>
            </a:lvl6pPr>
            <a:lvl7pPr marL="3164087" indent="-245547" defTabSz="1011848" eaLnBrk="0" fontAlgn="base" hangingPunct="0">
              <a:spcBef>
                <a:spcPct val="30000"/>
              </a:spcBef>
              <a:spcAft>
                <a:spcPct val="0"/>
              </a:spcAft>
              <a:defRPr sz="1100">
                <a:solidFill>
                  <a:schemeClr val="tx1"/>
                </a:solidFill>
                <a:latin typeface="Arial" charset="0"/>
                <a:cs typeface="Arial" charset="0"/>
              </a:defRPr>
            </a:lvl7pPr>
            <a:lvl8pPr marL="3638701" indent="-245547" defTabSz="1011848" eaLnBrk="0" fontAlgn="base" hangingPunct="0">
              <a:spcBef>
                <a:spcPct val="30000"/>
              </a:spcBef>
              <a:spcAft>
                <a:spcPct val="0"/>
              </a:spcAft>
              <a:defRPr sz="1100">
                <a:solidFill>
                  <a:schemeClr val="tx1"/>
                </a:solidFill>
                <a:latin typeface="Arial" charset="0"/>
                <a:cs typeface="Arial" charset="0"/>
              </a:defRPr>
            </a:lvl8pPr>
            <a:lvl9pPr marL="4113313" indent="-245547" defTabSz="1011848" eaLnBrk="0" fontAlgn="base" hangingPunct="0">
              <a:spcBef>
                <a:spcPct val="30000"/>
              </a:spcBef>
              <a:spcAft>
                <a:spcPct val="0"/>
              </a:spcAft>
              <a:defRPr sz="1100">
                <a:solidFill>
                  <a:schemeClr val="tx1"/>
                </a:solidFill>
                <a:latin typeface="Arial" charset="0"/>
                <a:cs typeface="Arial" charset="0"/>
              </a:defRPr>
            </a:lvl9pPr>
          </a:lstStyle>
          <a:p>
            <a:pPr eaLnBrk="1" hangingPunct="1">
              <a:spcBef>
                <a:spcPct val="0"/>
              </a:spcBef>
            </a:pPr>
            <a:fld id="{FC885EF8-3B66-4609-AC7F-193C85B8D768}" type="slidenum">
              <a:rPr lang="en-US" altLang="en-US" sz="1200">
                <a:ea typeface="MS PGothic" pitchFamily="34" charset="-128"/>
              </a:rPr>
              <a:pPr eaLnBrk="1" hangingPunct="1">
                <a:spcBef>
                  <a:spcPct val="0"/>
                </a:spcBef>
              </a:pPr>
              <a:t>9</a:t>
            </a:fld>
            <a:endParaRPr lang="en-US" altLang="en-US" sz="1200" dirty="0">
              <a:ea typeface="MS PGothic" pitchFamily="34" charset="-128"/>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 name="Footer Placeholder 1"/>
          <p:cNvSpPr>
            <a:spLocks noGrp="1"/>
          </p:cNvSpPr>
          <p:nvPr>
            <p:ph type="ftr" sz="quarter" idx="10"/>
          </p:nvPr>
        </p:nvSpPr>
        <p:spPr/>
        <p:txBody>
          <a:bodyPr/>
          <a:lstStyle/>
          <a:p>
            <a:r>
              <a:rPr lang="en-US" dirty="0"/>
              <a:t>All materials (c) Copyright 2017 KP LAW, PC.  All rights reserved.</a:t>
            </a:r>
          </a:p>
        </p:txBody>
      </p:sp>
    </p:spTree>
    <p:extLst>
      <p:ext uri="{BB962C8B-B14F-4D97-AF65-F5344CB8AC3E}">
        <p14:creationId xmlns:p14="http://schemas.microsoft.com/office/powerpoint/2010/main" val="3200337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4580" indent="-184580">
              <a:spcBef>
                <a:spcPct val="0"/>
              </a:spcBef>
              <a:buFontTx/>
              <a:buChar char="•"/>
            </a:pP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813831" indent="-312108">
              <a:spcBef>
                <a:spcPct val="30000"/>
              </a:spcBef>
              <a:defRPr sz="1200">
                <a:solidFill>
                  <a:schemeClr val="tx1"/>
                </a:solidFill>
                <a:latin typeface="Calibri" panose="020F0502020204030204" pitchFamily="34" charset="0"/>
              </a:defRPr>
            </a:lvl2pPr>
            <a:lvl3pPr marL="1251789" indent="-250022">
              <a:spcBef>
                <a:spcPct val="30000"/>
              </a:spcBef>
              <a:defRPr sz="1200">
                <a:solidFill>
                  <a:schemeClr val="tx1"/>
                </a:solidFill>
                <a:latin typeface="Calibri" panose="020F0502020204030204" pitchFamily="34" charset="0"/>
              </a:defRPr>
            </a:lvl3pPr>
            <a:lvl4pPr marL="1753512" indent="-250022">
              <a:spcBef>
                <a:spcPct val="30000"/>
              </a:spcBef>
              <a:defRPr sz="1200">
                <a:solidFill>
                  <a:schemeClr val="tx1"/>
                </a:solidFill>
                <a:latin typeface="Calibri" panose="020F0502020204030204" pitchFamily="34" charset="0"/>
              </a:defRPr>
            </a:lvl4pPr>
            <a:lvl5pPr marL="2255233" indent="-250022">
              <a:spcBef>
                <a:spcPct val="30000"/>
              </a:spcBef>
              <a:defRPr sz="1200">
                <a:solidFill>
                  <a:schemeClr val="tx1"/>
                </a:solidFill>
                <a:latin typeface="Calibri" panose="020F0502020204030204" pitchFamily="34" charset="0"/>
              </a:defRPr>
            </a:lvl5pPr>
            <a:lvl6pPr marL="2738498" indent="-250022" eaLnBrk="0" fontAlgn="base" hangingPunct="0">
              <a:spcBef>
                <a:spcPct val="30000"/>
              </a:spcBef>
              <a:spcAft>
                <a:spcPct val="0"/>
              </a:spcAft>
              <a:defRPr sz="1200">
                <a:solidFill>
                  <a:schemeClr val="tx1"/>
                </a:solidFill>
                <a:latin typeface="Calibri" panose="020F0502020204030204" pitchFamily="34" charset="0"/>
              </a:defRPr>
            </a:lvl6pPr>
            <a:lvl7pPr marL="3221763" indent="-250022" eaLnBrk="0" fontAlgn="base" hangingPunct="0">
              <a:spcBef>
                <a:spcPct val="30000"/>
              </a:spcBef>
              <a:spcAft>
                <a:spcPct val="0"/>
              </a:spcAft>
              <a:defRPr sz="1200">
                <a:solidFill>
                  <a:schemeClr val="tx1"/>
                </a:solidFill>
                <a:latin typeface="Calibri" panose="020F0502020204030204" pitchFamily="34" charset="0"/>
              </a:defRPr>
            </a:lvl7pPr>
            <a:lvl8pPr marL="3705027" indent="-250022" eaLnBrk="0" fontAlgn="base" hangingPunct="0">
              <a:spcBef>
                <a:spcPct val="30000"/>
              </a:spcBef>
              <a:spcAft>
                <a:spcPct val="0"/>
              </a:spcAft>
              <a:defRPr sz="1200">
                <a:solidFill>
                  <a:schemeClr val="tx1"/>
                </a:solidFill>
                <a:latin typeface="Calibri" panose="020F0502020204030204" pitchFamily="34" charset="0"/>
              </a:defRPr>
            </a:lvl8pPr>
            <a:lvl9pPr marL="4188292" indent="-25002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1BC038-2187-409D-9900-D61673050BD3}" type="slidenum">
              <a:rPr lang="en-US" altLang="en-US" smtClean="0"/>
              <a:pPr>
                <a:spcBef>
                  <a:spcPct val="0"/>
                </a:spcBef>
              </a:pPr>
              <a:t>12</a:t>
            </a:fld>
            <a:endParaRPr lang="en-US" altLang="en-US" dirty="0"/>
          </a:p>
        </p:txBody>
      </p:sp>
      <p:sp>
        <p:nvSpPr>
          <p:cNvPr id="84997" name="Footer Placeholder 4"/>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814597" indent="-313306">
              <a:defRPr>
                <a:solidFill>
                  <a:schemeClr val="tx1"/>
                </a:solidFill>
                <a:latin typeface="Arial" charset="0"/>
              </a:defRPr>
            </a:lvl2pPr>
            <a:lvl3pPr marL="1253225" indent="-250645">
              <a:defRPr>
                <a:solidFill>
                  <a:schemeClr val="tx1"/>
                </a:solidFill>
                <a:latin typeface="Arial" charset="0"/>
              </a:defRPr>
            </a:lvl3pPr>
            <a:lvl4pPr marL="1754515" indent="-250645">
              <a:defRPr>
                <a:solidFill>
                  <a:schemeClr val="tx1"/>
                </a:solidFill>
                <a:latin typeface="Arial" charset="0"/>
              </a:defRPr>
            </a:lvl4pPr>
            <a:lvl5pPr marL="2255806" indent="-250645">
              <a:defRPr>
                <a:solidFill>
                  <a:schemeClr val="tx1"/>
                </a:solidFill>
                <a:latin typeface="Arial" charset="0"/>
              </a:defRPr>
            </a:lvl5pPr>
            <a:lvl6pPr marL="2757097" indent="-250645" fontAlgn="base">
              <a:spcBef>
                <a:spcPct val="0"/>
              </a:spcBef>
              <a:spcAft>
                <a:spcPct val="0"/>
              </a:spcAft>
              <a:defRPr>
                <a:solidFill>
                  <a:schemeClr val="tx1"/>
                </a:solidFill>
                <a:latin typeface="Arial" charset="0"/>
              </a:defRPr>
            </a:lvl6pPr>
            <a:lvl7pPr marL="3258385" indent="-250645" fontAlgn="base">
              <a:spcBef>
                <a:spcPct val="0"/>
              </a:spcBef>
              <a:spcAft>
                <a:spcPct val="0"/>
              </a:spcAft>
              <a:defRPr>
                <a:solidFill>
                  <a:schemeClr val="tx1"/>
                </a:solidFill>
                <a:latin typeface="Arial" charset="0"/>
              </a:defRPr>
            </a:lvl7pPr>
            <a:lvl8pPr marL="3759676" indent="-250645" fontAlgn="base">
              <a:spcBef>
                <a:spcPct val="0"/>
              </a:spcBef>
              <a:spcAft>
                <a:spcPct val="0"/>
              </a:spcAft>
              <a:defRPr>
                <a:solidFill>
                  <a:schemeClr val="tx1"/>
                </a:solidFill>
                <a:latin typeface="Arial" charset="0"/>
              </a:defRPr>
            </a:lvl8pPr>
            <a:lvl9pPr marL="4260966" indent="-250645"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en-US" altLang="en-US" dirty="0">
                <a:latin typeface="Calibri" pitchFamily="34" charset="0"/>
              </a:rPr>
              <a:t>All materials © Copyright 2016 KP Law, P.C.  All rights reserved.</a:t>
            </a:r>
          </a:p>
        </p:txBody>
      </p:sp>
    </p:spTree>
    <p:extLst>
      <p:ext uri="{BB962C8B-B14F-4D97-AF65-F5344CB8AC3E}">
        <p14:creationId xmlns:p14="http://schemas.microsoft.com/office/powerpoint/2010/main" val="282789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66331">
              <a:spcBef>
                <a:spcPct val="30000"/>
              </a:spcBef>
              <a:defRPr sz="1200">
                <a:solidFill>
                  <a:schemeClr val="tx1"/>
                </a:solidFill>
                <a:latin typeface="Arial" panose="020B0604020202020204" pitchFamily="34" charset="0"/>
                <a:cs typeface="Arial" panose="020B0604020202020204" pitchFamily="34" charset="0"/>
              </a:defRPr>
            </a:lvl1pPr>
            <a:lvl2pPr marL="841565" indent="-320596" defTabSz="1066331">
              <a:spcBef>
                <a:spcPct val="30000"/>
              </a:spcBef>
              <a:defRPr sz="1200">
                <a:solidFill>
                  <a:schemeClr val="tx1"/>
                </a:solidFill>
                <a:latin typeface="Arial" panose="020B0604020202020204" pitchFamily="34" charset="0"/>
                <a:cs typeface="Arial" panose="020B0604020202020204" pitchFamily="34" charset="0"/>
              </a:defRPr>
            </a:lvl2pPr>
            <a:lvl3pPr marL="1296324" indent="-256129" defTabSz="1066331">
              <a:spcBef>
                <a:spcPct val="30000"/>
              </a:spcBef>
              <a:defRPr sz="1200">
                <a:solidFill>
                  <a:schemeClr val="tx1"/>
                </a:solidFill>
                <a:latin typeface="Arial" panose="020B0604020202020204" pitchFamily="34" charset="0"/>
                <a:cs typeface="Arial" panose="020B0604020202020204" pitchFamily="34" charset="0"/>
              </a:defRPr>
            </a:lvl3pPr>
            <a:lvl4pPr marL="1817293" indent="-256129" defTabSz="1066331">
              <a:spcBef>
                <a:spcPct val="30000"/>
              </a:spcBef>
              <a:defRPr sz="1200">
                <a:solidFill>
                  <a:schemeClr val="tx1"/>
                </a:solidFill>
                <a:latin typeface="Arial" panose="020B0604020202020204" pitchFamily="34" charset="0"/>
                <a:cs typeface="Arial" panose="020B0604020202020204" pitchFamily="34" charset="0"/>
              </a:defRPr>
            </a:lvl4pPr>
            <a:lvl5pPr marL="2338262" indent="-256129" defTabSz="1066331">
              <a:spcBef>
                <a:spcPct val="30000"/>
              </a:spcBef>
              <a:defRPr sz="1200">
                <a:solidFill>
                  <a:schemeClr val="tx1"/>
                </a:solidFill>
                <a:latin typeface="Arial" panose="020B0604020202020204" pitchFamily="34" charset="0"/>
                <a:cs typeface="Arial" panose="020B0604020202020204" pitchFamily="34" charset="0"/>
              </a:defRPr>
            </a:lvl5pPr>
            <a:lvl6pPr marL="2840065" indent="-256129" defTabSz="1066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341869" indent="-256129" defTabSz="1066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843670" indent="-256129" defTabSz="1066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345474" indent="-256129" defTabSz="106633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574836C-F239-4D48-B384-B0E74F4A89BC}" type="slidenum">
              <a:rPr lang="en-US" altLang="en-US" sz="1300">
                <a:solidFill>
                  <a:prstClr val="black"/>
                </a:solidFill>
                <a:ea typeface="MS PGothic" panose="020B0600070205080204" pitchFamily="34" charset="-128"/>
              </a:rPr>
              <a:pPr>
                <a:spcBef>
                  <a:spcPct val="0"/>
                </a:spcBef>
              </a:pPr>
              <a:t>16</a:t>
            </a:fld>
            <a:endParaRPr lang="en-US" altLang="en-US" sz="1300" dirty="0">
              <a:solidFill>
                <a:prstClr val="black"/>
              </a:solidFill>
              <a:ea typeface="MS PGothic" panose="020B0600070205080204" pitchFamily="34"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91036" lvl="1" indent="-259614"/>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7506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2827" eaLnBrk="0" hangingPunct="0">
              <a:spcBef>
                <a:spcPct val="30000"/>
              </a:spcBef>
              <a:defRPr sz="1200">
                <a:solidFill>
                  <a:schemeClr val="tx1"/>
                </a:solidFill>
                <a:latin typeface="Arial" charset="0"/>
                <a:cs typeface="Arial" charset="0"/>
              </a:defRPr>
            </a:lvl1pPr>
            <a:lvl2pPr marL="806397" indent="-310152" defTabSz="1002827" eaLnBrk="0" hangingPunct="0">
              <a:spcBef>
                <a:spcPct val="30000"/>
              </a:spcBef>
              <a:defRPr sz="1200">
                <a:solidFill>
                  <a:schemeClr val="tx1"/>
                </a:solidFill>
                <a:latin typeface="Arial" charset="0"/>
                <a:cs typeface="Arial" charset="0"/>
              </a:defRPr>
            </a:lvl2pPr>
            <a:lvl3pPr marL="1240610" indent="-248122" defTabSz="1002827" eaLnBrk="0" hangingPunct="0">
              <a:spcBef>
                <a:spcPct val="30000"/>
              </a:spcBef>
              <a:defRPr sz="1200">
                <a:solidFill>
                  <a:schemeClr val="tx1"/>
                </a:solidFill>
                <a:latin typeface="Arial" charset="0"/>
                <a:cs typeface="Arial" charset="0"/>
              </a:defRPr>
            </a:lvl3pPr>
            <a:lvl4pPr marL="1736856" indent="-248122" defTabSz="1002827" eaLnBrk="0" hangingPunct="0">
              <a:spcBef>
                <a:spcPct val="30000"/>
              </a:spcBef>
              <a:defRPr sz="1200">
                <a:solidFill>
                  <a:schemeClr val="tx1"/>
                </a:solidFill>
                <a:latin typeface="Arial" charset="0"/>
                <a:cs typeface="Arial" charset="0"/>
              </a:defRPr>
            </a:lvl4pPr>
            <a:lvl5pPr marL="2233103" indent="-248122" defTabSz="1002827" eaLnBrk="0" hangingPunct="0">
              <a:spcBef>
                <a:spcPct val="30000"/>
              </a:spcBef>
              <a:defRPr sz="1200">
                <a:solidFill>
                  <a:schemeClr val="tx1"/>
                </a:solidFill>
                <a:latin typeface="Arial" charset="0"/>
                <a:cs typeface="Arial" charset="0"/>
              </a:defRPr>
            </a:lvl5pPr>
            <a:lvl6pPr marL="2729347" indent="-248122" defTabSz="1002827" eaLnBrk="0" fontAlgn="base" hangingPunct="0">
              <a:spcBef>
                <a:spcPct val="30000"/>
              </a:spcBef>
              <a:spcAft>
                <a:spcPct val="0"/>
              </a:spcAft>
              <a:defRPr sz="1200">
                <a:solidFill>
                  <a:schemeClr val="tx1"/>
                </a:solidFill>
                <a:latin typeface="Arial" charset="0"/>
                <a:cs typeface="Arial" charset="0"/>
              </a:defRPr>
            </a:lvl6pPr>
            <a:lvl7pPr marL="3225591" indent="-248122" defTabSz="1002827" eaLnBrk="0" fontAlgn="base" hangingPunct="0">
              <a:spcBef>
                <a:spcPct val="30000"/>
              </a:spcBef>
              <a:spcAft>
                <a:spcPct val="0"/>
              </a:spcAft>
              <a:defRPr sz="1200">
                <a:solidFill>
                  <a:schemeClr val="tx1"/>
                </a:solidFill>
                <a:latin typeface="Arial" charset="0"/>
                <a:cs typeface="Arial" charset="0"/>
              </a:defRPr>
            </a:lvl7pPr>
            <a:lvl8pPr marL="3721836" indent="-248122" defTabSz="1002827" eaLnBrk="0" fontAlgn="base" hangingPunct="0">
              <a:spcBef>
                <a:spcPct val="30000"/>
              </a:spcBef>
              <a:spcAft>
                <a:spcPct val="0"/>
              </a:spcAft>
              <a:defRPr sz="1200">
                <a:solidFill>
                  <a:schemeClr val="tx1"/>
                </a:solidFill>
                <a:latin typeface="Arial" charset="0"/>
                <a:cs typeface="Arial" charset="0"/>
              </a:defRPr>
            </a:lvl8pPr>
            <a:lvl9pPr marL="4218080" indent="-248122" defTabSz="100282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30C9BBC-6851-4BD1-B4AD-23C6CA470907}" type="slidenum">
              <a:rPr lang="en-US" altLang="en-US" smtClean="0"/>
              <a:pPr eaLnBrk="1" hangingPunct="1">
                <a:spcBef>
                  <a:spcPct val="0"/>
                </a:spcBef>
              </a:pPr>
              <a:t>18</a:t>
            </a:fld>
            <a:endParaRPr lang="en-US" altLang="en-US" dirty="0"/>
          </a:p>
        </p:txBody>
      </p:sp>
      <p:sp>
        <p:nvSpPr>
          <p:cNvPr id="55301"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2827" eaLnBrk="0" hangingPunct="0">
              <a:spcBef>
                <a:spcPct val="30000"/>
              </a:spcBef>
              <a:defRPr sz="1200">
                <a:solidFill>
                  <a:schemeClr val="tx1"/>
                </a:solidFill>
                <a:latin typeface="Arial" charset="0"/>
                <a:cs typeface="Arial" charset="0"/>
              </a:defRPr>
            </a:lvl1pPr>
            <a:lvl2pPr marL="806397" indent="-310152" defTabSz="1002827" eaLnBrk="0" hangingPunct="0">
              <a:spcBef>
                <a:spcPct val="30000"/>
              </a:spcBef>
              <a:defRPr sz="1200">
                <a:solidFill>
                  <a:schemeClr val="tx1"/>
                </a:solidFill>
                <a:latin typeface="Arial" charset="0"/>
                <a:cs typeface="Arial" charset="0"/>
              </a:defRPr>
            </a:lvl2pPr>
            <a:lvl3pPr marL="1240610" indent="-248122" defTabSz="1002827" eaLnBrk="0" hangingPunct="0">
              <a:spcBef>
                <a:spcPct val="30000"/>
              </a:spcBef>
              <a:defRPr sz="1200">
                <a:solidFill>
                  <a:schemeClr val="tx1"/>
                </a:solidFill>
                <a:latin typeface="Arial" charset="0"/>
                <a:cs typeface="Arial" charset="0"/>
              </a:defRPr>
            </a:lvl3pPr>
            <a:lvl4pPr marL="1736856" indent="-248122" defTabSz="1002827" eaLnBrk="0" hangingPunct="0">
              <a:spcBef>
                <a:spcPct val="30000"/>
              </a:spcBef>
              <a:defRPr sz="1200">
                <a:solidFill>
                  <a:schemeClr val="tx1"/>
                </a:solidFill>
                <a:latin typeface="Arial" charset="0"/>
                <a:cs typeface="Arial" charset="0"/>
              </a:defRPr>
            </a:lvl4pPr>
            <a:lvl5pPr marL="2233103" indent="-248122" defTabSz="1002827" eaLnBrk="0" hangingPunct="0">
              <a:spcBef>
                <a:spcPct val="30000"/>
              </a:spcBef>
              <a:defRPr sz="1200">
                <a:solidFill>
                  <a:schemeClr val="tx1"/>
                </a:solidFill>
                <a:latin typeface="Arial" charset="0"/>
                <a:cs typeface="Arial" charset="0"/>
              </a:defRPr>
            </a:lvl5pPr>
            <a:lvl6pPr marL="2729347" indent="-248122" defTabSz="1002827" eaLnBrk="0" fontAlgn="base" hangingPunct="0">
              <a:spcBef>
                <a:spcPct val="30000"/>
              </a:spcBef>
              <a:spcAft>
                <a:spcPct val="0"/>
              </a:spcAft>
              <a:defRPr sz="1200">
                <a:solidFill>
                  <a:schemeClr val="tx1"/>
                </a:solidFill>
                <a:latin typeface="Arial" charset="0"/>
                <a:cs typeface="Arial" charset="0"/>
              </a:defRPr>
            </a:lvl6pPr>
            <a:lvl7pPr marL="3225591" indent="-248122" defTabSz="1002827" eaLnBrk="0" fontAlgn="base" hangingPunct="0">
              <a:spcBef>
                <a:spcPct val="30000"/>
              </a:spcBef>
              <a:spcAft>
                <a:spcPct val="0"/>
              </a:spcAft>
              <a:defRPr sz="1200">
                <a:solidFill>
                  <a:schemeClr val="tx1"/>
                </a:solidFill>
                <a:latin typeface="Arial" charset="0"/>
                <a:cs typeface="Arial" charset="0"/>
              </a:defRPr>
            </a:lvl7pPr>
            <a:lvl8pPr marL="3721836" indent="-248122" defTabSz="1002827" eaLnBrk="0" fontAlgn="base" hangingPunct="0">
              <a:spcBef>
                <a:spcPct val="30000"/>
              </a:spcBef>
              <a:spcAft>
                <a:spcPct val="0"/>
              </a:spcAft>
              <a:defRPr sz="1200">
                <a:solidFill>
                  <a:schemeClr val="tx1"/>
                </a:solidFill>
                <a:latin typeface="Arial" charset="0"/>
                <a:cs typeface="Arial" charset="0"/>
              </a:defRPr>
            </a:lvl8pPr>
            <a:lvl9pPr marL="4218080" indent="-248122" defTabSz="100282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US" altLang="en-US" dirty="0"/>
              <a:t>All materials (c) Copyright 2017 KP LAW, PC.  All rights reserved.</a:t>
            </a:r>
          </a:p>
        </p:txBody>
      </p:sp>
    </p:spTree>
    <p:extLst>
      <p:ext uri="{BB962C8B-B14F-4D97-AF65-F5344CB8AC3E}">
        <p14:creationId xmlns:p14="http://schemas.microsoft.com/office/powerpoint/2010/main" val="2156520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2205B3-250E-4C74-9F70-62D326E7167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1E6B0-E321-4524-A0EA-2D5E7B7A9A52}" type="slidenum">
              <a:rPr lang="en-US" smtClean="0"/>
              <a:t>‹#›</a:t>
            </a:fld>
            <a:endParaRPr lang="en-US"/>
          </a:p>
        </p:txBody>
      </p:sp>
    </p:spTree>
    <p:extLst>
      <p:ext uri="{BB962C8B-B14F-4D97-AF65-F5344CB8AC3E}">
        <p14:creationId xmlns:p14="http://schemas.microsoft.com/office/powerpoint/2010/main" val="423988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205B3-250E-4C74-9F70-62D326E7167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1E6B0-E321-4524-A0EA-2D5E7B7A9A52}" type="slidenum">
              <a:rPr lang="en-US" smtClean="0"/>
              <a:t>‹#›</a:t>
            </a:fld>
            <a:endParaRPr lang="en-US"/>
          </a:p>
        </p:txBody>
      </p:sp>
    </p:spTree>
    <p:extLst>
      <p:ext uri="{BB962C8B-B14F-4D97-AF65-F5344CB8AC3E}">
        <p14:creationId xmlns:p14="http://schemas.microsoft.com/office/powerpoint/2010/main" val="102421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205B3-250E-4C74-9F70-62D326E7167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1E6B0-E321-4524-A0EA-2D5E7B7A9A52}" type="slidenum">
              <a:rPr lang="en-US" smtClean="0"/>
              <a:t>‹#›</a:t>
            </a:fld>
            <a:endParaRPr lang="en-US"/>
          </a:p>
        </p:txBody>
      </p:sp>
    </p:spTree>
    <p:extLst>
      <p:ext uri="{BB962C8B-B14F-4D97-AF65-F5344CB8AC3E}">
        <p14:creationId xmlns:p14="http://schemas.microsoft.com/office/powerpoint/2010/main" val="2312429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205B3-250E-4C74-9F70-62D326E7167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1E6B0-E321-4524-A0EA-2D5E7B7A9A52}" type="slidenum">
              <a:rPr lang="en-US" smtClean="0"/>
              <a:t>‹#›</a:t>
            </a:fld>
            <a:endParaRPr lang="en-US"/>
          </a:p>
        </p:txBody>
      </p:sp>
    </p:spTree>
    <p:extLst>
      <p:ext uri="{BB962C8B-B14F-4D97-AF65-F5344CB8AC3E}">
        <p14:creationId xmlns:p14="http://schemas.microsoft.com/office/powerpoint/2010/main" val="86264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2205B3-250E-4C74-9F70-62D326E71677}"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81E6B0-E321-4524-A0EA-2D5E7B7A9A52}" type="slidenum">
              <a:rPr lang="en-US" smtClean="0"/>
              <a:t>‹#›</a:t>
            </a:fld>
            <a:endParaRPr lang="en-US"/>
          </a:p>
        </p:txBody>
      </p:sp>
    </p:spTree>
    <p:extLst>
      <p:ext uri="{BB962C8B-B14F-4D97-AF65-F5344CB8AC3E}">
        <p14:creationId xmlns:p14="http://schemas.microsoft.com/office/powerpoint/2010/main" val="293112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205B3-250E-4C74-9F70-62D326E71677}"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1E6B0-E321-4524-A0EA-2D5E7B7A9A52}" type="slidenum">
              <a:rPr lang="en-US" smtClean="0"/>
              <a:t>‹#›</a:t>
            </a:fld>
            <a:endParaRPr lang="en-US"/>
          </a:p>
        </p:txBody>
      </p:sp>
    </p:spTree>
    <p:extLst>
      <p:ext uri="{BB962C8B-B14F-4D97-AF65-F5344CB8AC3E}">
        <p14:creationId xmlns:p14="http://schemas.microsoft.com/office/powerpoint/2010/main" val="214161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2205B3-250E-4C74-9F70-62D326E71677}"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81E6B0-E321-4524-A0EA-2D5E7B7A9A52}" type="slidenum">
              <a:rPr lang="en-US" smtClean="0"/>
              <a:t>‹#›</a:t>
            </a:fld>
            <a:endParaRPr lang="en-US"/>
          </a:p>
        </p:txBody>
      </p:sp>
    </p:spTree>
    <p:extLst>
      <p:ext uri="{BB962C8B-B14F-4D97-AF65-F5344CB8AC3E}">
        <p14:creationId xmlns:p14="http://schemas.microsoft.com/office/powerpoint/2010/main" val="2835203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2205B3-250E-4C74-9F70-62D326E71677}"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81E6B0-E321-4524-A0EA-2D5E7B7A9A52}" type="slidenum">
              <a:rPr lang="en-US" smtClean="0"/>
              <a:t>‹#›</a:t>
            </a:fld>
            <a:endParaRPr lang="en-US"/>
          </a:p>
        </p:txBody>
      </p:sp>
    </p:spTree>
    <p:extLst>
      <p:ext uri="{BB962C8B-B14F-4D97-AF65-F5344CB8AC3E}">
        <p14:creationId xmlns:p14="http://schemas.microsoft.com/office/powerpoint/2010/main" val="624237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205B3-250E-4C74-9F70-62D326E71677}"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81E6B0-E321-4524-A0EA-2D5E7B7A9A52}" type="slidenum">
              <a:rPr lang="en-US" smtClean="0"/>
              <a:t>‹#›</a:t>
            </a:fld>
            <a:endParaRPr lang="en-US"/>
          </a:p>
        </p:txBody>
      </p:sp>
    </p:spTree>
    <p:extLst>
      <p:ext uri="{BB962C8B-B14F-4D97-AF65-F5344CB8AC3E}">
        <p14:creationId xmlns:p14="http://schemas.microsoft.com/office/powerpoint/2010/main" val="330369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2205B3-250E-4C74-9F70-62D326E71677}"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1E6B0-E321-4524-A0EA-2D5E7B7A9A52}" type="slidenum">
              <a:rPr lang="en-US" smtClean="0"/>
              <a:t>‹#›</a:t>
            </a:fld>
            <a:endParaRPr lang="en-US"/>
          </a:p>
        </p:txBody>
      </p:sp>
    </p:spTree>
    <p:extLst>
      <p:ext uri="{BB962C8B-B14F-4D97-AF65-F5344CB8AC3E}">
        <p14:creationId xmlns:p14="http://schemas.microsoft.com/office/powerpoint/2010/main" val="211642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2205B3-250E-4C74-9F70-62D326E71677}"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81E6B0-E321-4524-A0EA-2D5E7B7A9A52}" type="slidenum">
              <a:rPr lang="en-US" smtClean="0"/>
              <a:t>‹#›</a:t>
            </a:fld>
            <a:endParaRPr lang="en-US"/>
          </a:p>
        </p:txBody>
      </p:sp>
    </p:spTree>
    <p:extLst>
      <p:ext uri="{BB962C8B-B14F-4D97-AF65-F5344CB8AC3E}">
        <p14:creationId xmlns:p14="http://schemas.microsoft.com/office/powerpoint/2010/main" val="595836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205B3-250E-4C74-9F70-62D326E71677}" type="datetimeFigureOut">
              <a:rPr lang="en-US" smtClean="0"/>
              <a:t>8/24/2021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1E6B0-E321-4524-A0EA-2D5E7B7A9A52}" type="slidenum">
              <a:rPr lang="en-US" smtClean="0"/>
              <a:t>‹#›</a:t>
            </a:fld>
            <a:endParaRPr lang="en-US"/>
          </a:p>
        </p:txBody>
      </p:sp>
    </p:spTree>
    <p:extLst>
      <p:ext uri="{BB962C8B-B14F-4D97-AF65-F5344CB8AC3E}">
        <p14:creationId xmlns:p14="http://schemas.microsoft.com/office/powerpoint/2010/main" val="2113471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1516856" y="4907216"/>
            <a:ext cx="9158288" cy="457200"/>
          </a:xfrm>
        </p:spPr>
        <p:txBody>
          <a:bodyPr>
            <a:normAutofit fontScale="90000"/>
          </a:bodyPr>
          <a:lstStyle/>
          <a:p>
            <a:pPr>
              <a:defRPr/>
            </a:pPr>
            <a:br>
              <a:rPr lang="en-US" altLang="en-US" sz="2400" dirty="0">
                <a:solidFill>
                  <a:schemeClr val="tx2"/>
                </a:solidFill>
                <a:latin typeface="Century Gothic" pitchFamily="34" charset="0"/>
              </a:rPr>
            </a:br>
            <a:r>
              <a:rPr lang="en-US" altLang="en-US" sz="2700" cap="small" dirty="0">
                <a:solidFill>
                  <a:srgbClr val="002060"/>
                </a:solidFill>
                <a:latin typeface="Cooper Black" panose="0208090404030B020404" pitchFamily="18" charset="0"/>
              </a:rPr>
              <a:t>Presented by Mark R. Reich, Esq.</a:t>
            </a:r>
          </a:p>
        </p:txBody>
      </p:sp>
      <p:sp>
        <p:nvSpPr>
          <p:cNvPr id="7" name="Rectangle 2"/>
          <p:cNvSpPr txBox="1">
            <a:spLocks noChangeArrowheads="1"/>
          </p:cNvSpPr>
          <p:nvPr/>
        </p:nvSpPr>
        <p:spPr>
          <a:xfrm>
            <a:off x="1516856" y="425630"/>
            <a:ext cx="9161484" cy="2286000"/>
          </a:xfrm>
          <a:prstGeom prst="rect">
            <a:avLst/>
          </a:prstGeom>
        </p:spPr>
        <p:txBody>
          <a:bodyPr lIns="0" tIns="0" rIns="0" bIns="0"/>
          <a:lstStyle>
            <a:lvl1pPr algn="l" defTabSz="912813" rtl="0" eaLnBrk="0" fontAlgn="base" hangingPunct="0">
              <a:lnSpc>
                <a:spcPct val="90000"/>
              </a:lnSpc>
              <a:spcBef>
                <a:spcPct val="0"/>
              </a:spcBef>
              <a:spcAft>
                <a:spcPct val="0"/>
              </a:spcAft>
              <a:defRPr lang="en-US" sz="5400" kern="1200" spc="-150">
                <a:ln w="3175">
                  <a:noFill/>
                </a:ln>
                <a:gradFill flip="none" rotWithShape="1">
                  <a:gsLst>
                    <a:gs pos="0">
                      <a:schemeClr val="accent1"/>
                    </a:gs>
                    <a:gs pos="86000">
                      <a:srgbClr val="FFFF99"/>
                    </a:gs>
                    <a:gs pos="86000">
                      <a:srgbClr val="F6AE1E"/>
                    </a:gs>
                  </a:gsLst>
                  <a:lin ang="5400000" scaled="0"/>
                  <a:tileRect/>
                </a:gradFill>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a:lstStyle>
          <a:p>
            <a:pPr algn="ctr" defTabSz="914340" eaLnBrk="1" fontAlgn="auto" hangingPunct="1">
              <a:spcAft>
                <a:spcPts val="0"/>
              </a:spcAft>
              <a:defRPr/>
            </a:pPr>
            <a:r>
              <a:rPr lang="en-US" sz="4000" b="1" cap="small" dirty="0">
                <a:ln w="3175">
                  <a:solidFill>
                    <a:srgbClr val="CEB966"/>
                  </a:solidFill>
                </a:ln>
                <a:solidFill>
                  <a:srgbClr val="002060"/>
                </a:solidFill>
                <a:effectLst>
                  <a:outerShdw blurRad="38100" dist="38100" dir="2700000" algn="tl">
                    <a:srgbClr val="000000">
                      <a:alpha val="43137"/>
                    </a:srgbClr>
                  </a:outerShdw>
                </a:effectLst>
                <a:latin typeface="Cooper Black" panose="0208090404030B020404" pitchFamily="18" charset="0"/>
              </a:rPr>
              <a:t>Open Meeting Law </a:t>
            </a:r>
          </a:p>
          <a:p>
            <a:pPr algn="ctr" defTabSz="914340" eaLnBrk="1" fontAlgn="auto" hangingPunct="1">
              <a:spcAft>
                <a:spcPts val="0"/>
              </a:spcAft>
              <a:defRPr/>
            </a:pPr>
            <a:r>
              <a:rPr lang="en-US" sz="4800" b="1" cap="small" dirty="0">
                <a:ln w="3175">
                  <a:solidFill>
                    <a:srgbClr val="CEB966"/>
                  </a:solidFill>
                </a:ln>
                <a:solidFill>
                  <a:srgbClr val="002060"/>
                </a:solidFill>
                <a:effectLst>
                  <a:outerShdw blurRad="38100" dist="38100" dir="2700000" algn="tl">
                    <a:srgbClr val="000000">
                      <a:alpha val="43137"/>
                    </a:srgbClr>
                  </a:outerShdw>
                </a:effectLst>
                <a:latin typeface="Cooper Black" panose="0208090404030B020404" pitchFamily="18" charset="0"/>
              </a:rPr>
              <a:t>Training</a:t>
            </a:r>
          </a:p>
        </p:txBody>
      </p:sp>
      <p:sp>
        <p:nvSpPr>
          <p:cNvPr id="10244" name="Rectangle 9"/>
          <p:cNvSpPr>
            <a:spLocks noChangeArrowheads="1"/>
          </p:cNvSpPr>
          <p:nvPr/>
        </p:nvSpPr>
        <p:spPr bwMode="auto">
          <a:xfrm>
            <a:off x="1524001" y="3602038"/>
            <a:ext cx="9168628" cy="1200329"/>
          </a:xfrm>
          <a:prstGeom prst="rect">
            <a:avLst/>
          </a:prstGeom>
          <a:pattFill prst="divot">
            <a:fgClr>
              <a:schemeClr val="accent2">
                <a:lumMod val="75000"/>
              </a:schemeClr>
            </a:fgClr>
            <a:bgClr>
              <a:schemeClr val="bg1">
                <a:lumMod val="95000"/>
              </a:schemeClr>
            </a:bgClr>
          </a:pattFill>
          <a:ln>
            <a:noFill/>
          </a:ln>
          <a:effectLst/>
        </p:spPr>
        <p:txBody>
          <a:bodyPr wrap="square">
            <a:spAutoFit/>
          </a:bodyPr>
          <a:lstStyle>
            <a:lvl1pPr>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fontAlgn="base">
              <a:spcBef>
                <a:spcPct val="0"/>
              </a:spcBef>
              <a:spcAft>
                <a:spcPct val="0"/>
              </a:spcAft>
              <a:buClrTx/>
              <a:buSzTx/>
              <a:buFontTx/>
              <a:buNone/>
            </a:pPr>
            <a:endParaRPr lang="en-US" altLang="en-US" sz="1000" b="1" dirty="0">
              <a:solidFill>
                <a:srgbClr val="002060"/>
              </a:solidFill>
              <a:latin typeface="Century Gothic" panose="020B0502020202020204" pitchFamily="34" charset="0"/>
            </a:endParaRPr>
          </a:p>
          <a:p>
            <a:pPr algn="ctr" fontAlgn="base">
              <a:spcBef>
                <a:spcPct val="0"/>
              </a:spcBef>
              <a:spcAft>
                <a:spcPct val="0"/>
              </a:spcAft>
              <a:buClrTx/>
              <a:buSzTx/>
              <a:buFontTx/>
              <a:buNone/>
            </a:pPr>
            <a:r>
              <a:rPr lang="en-US" altLang="en-US" sz="3200" cap="small" dirty="0">
                <a:solidFill>
                  <a:srgbClr val="002060"/>
                </a:solidFill>
                <a:effectLst>
                  <a:outerShdw blurRad="38100" dist="38100" dir="2700000" algn="tl">
                    <a:srgbClr val="000000">
                      <a:alpha val="43137"/>
                    </a:srgbClr>
                  </a:outerShdw>
                </a:effectLst>
                <a:latin typeface="Cooper Black" panose="0208090404030B020404" pitchFamily="18" charset="0"/>
              </a:rPr>
              <a:t>TOWN OF LANCASTER</a:t>
            </a:r>
          </a:p>
          <a:p>
            <a:pPr algn="ctr" fontAlgn="base">
              <a:spcBef>
                <a:spcPct val="0"/>
              </a:spcBef>
              <a:spcAft>
                <a:spcPct val="0"/>
              </a:spcAft>
              <a:buClrTx/>
              <a:buSzTx/>
              <a:buFontTx/>
              <a:buNone/>
            </a:pPr>
            <a:r>
              <a:rPr lang="en-US" altLang="en-US" sz="2400" dirty="0">
                <a:solidFill>
                  <a:srgbClr val="002060"/>
                </a:solidFill>
                <a:effectLst>
                  <a:outerShdw blurRad="38100" dist="38100" dir="2700000" algn="tl">
                    <a:srgbClr val="000000">
                      <a:alpha val="43137"/>
                    </a:srgbClr>
                  </a:outerShdw>
                </a:effectLst>
                <a:latin typeface="Cooper Black" panose="0208090404030B020404" pitchFamily="18" charset="0"/>
              </a:rPr>
              <a:t>August 25, 2021</a:t>
            </a:r>
          </a:p>
          <a:p>
            <a:pPr algn="ctr" fontAlgn="base">
              <a:spcBef>
                <a:spcPct val="0"/>
              </a:spcBef>
              <a:spcAft>
                <a:spcPct val="0"/>
              </a:spcAft>
              <a:buClrTx/>
              <a:buSzTx/>
              <a:buFontTx/>
              <a:buNone/>
            </a:pPr>
            <a:endParaRPr lang="en-US" altLang="en-US" sz="600" b="1" dirty="0">
              <a:solidFill>
                <a:srgbClr val="002060"/>
              </a:solidFill>
              <a:latin typeface="Book Antiqua" panose="0204060205030503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856" y="5696172"/>
            <a:ext cx="9144000" cy="11809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5692775"/>
            <a:ext cx="91487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685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637" y="2407096"/>
            <a:ext cx="1160081" cy="1160081"/>
          </a:xfrm>
          <a:prstGeom prst="rect">
            <a:avLst/>
          </a:prstGeom>
        </p:spPr>
      </p:pic>
      <p:pic>
        <p:nvPicPr>
          <p:cNvPr id="10" name="Picture 9"/>
          <p:cNvPicPr>
            <a:picLocks noChangeAspect="1"/>
          </p:cNvPicPr>
          <p:nvPr/>
        </p:nvPicPr>
        <p:blipFill>
          <a:blip r:embed="rId3"/>
          <a:stretch>
            <a:fillRect/>
          </a:stretch>
        </p:blipFill>
        <p:spPr>
          <a:xfrm>
            <a:off x="8121486" y="3260131"/>
            <a:ext cx="2294055" cy="1456725"/>
          </a:xfrm>
          <a:prstGeom prst="rect">
            <a:avLst/>
          </a:prstGeom>
        </p:spPr>
      </p:pic>
      <p:sp>
        <p:nvSpPr>
          <p:cNvPr id="2" name="Title 1"/>
          <p:cNvSpPr>
            <a:spLocks noGrp="1"/>
          </p:cNvSpPr>
          <p:nvPr>
            <p:ph type="title"/>
          </p:nvPr>
        </p:nvSpPr>
        <p:spPr/>
        <p:txBody>
          <a:bodyPr>
            <a:normAutofit/>
          </a:bodyPr>
          <a:lstStyle/>
          <a:p>
            <a:pPr algn="l"/>
            <a:br>
              <a:rPr lang="en-US" altLang="en-US" dirty="0">
                <a:solidFill>
                  <a:srgbClr val="002060"/>
                </a:solidFill>
                <a:latin typeface="Lucida Bright" panose="02040602050505020304" pitchFamily="18" charset="0"/>
                <a:ea typeface="MS PGothic" panose="020B0600070205080204" pitchFamily="34" charset="-128"/>
                <a:cs typeface="Arial" panose="020B0604020202020204" pitchFamily="34" charset="0"/>
              </a:rPr>
            </a:br>
            <a:endParaRPr lang="en-US" dirty="0"/>
          </a:p>
        </p:txBody>
      </p:sp>
      <p:sp>
        <p:nvSpPr>
          <p:cNvPr id="3" name="Content Placeholder 2"/>
          <p:cNvSpPr>
            <a:spLocks noGrp="1"/>
          </p:cNvSpPr>
          <p:nvPr>
            <p:ph idx="1"/>
          </p:nvPr>
        </p:nvSpPr>
        <p:spPr>
          <a:xfrm>
            <a:off x="1671637" y="1157288"/>
            <a:ext cx="8367713" cy="5626970"/>
          </a:xfrm>
        </p:spPr>
        <p:txBody>
          <a:bodyPr>
            <a:normAutofit lnSpcReduction="10000"/>
          </a:bodyPr>
          <a:lstStyle/>
          <a:p>
            <a:pPr marL="517525" lvl="1" indent="-342900">
              <a:buClr>
                <a:prstClr val="black"/>
              </a:buClr>
              <a:buFont typeface="Wingdings" panose="05000000000000000000" pitchFamily="2" charset="2"/>
              <a:buChar char="§"/>
              <a:defRPr/>
            </a:pPr>
            <a:r>
              <a:rPr lang="en-US" altLang="en-US" dirty="0">
                <a:solidFill>
                  <a:prstClr val="black"/>
                </a:solidFill>
                <a:latin typeface="Garamond" panose="02020404030301010803" pitchFamily="18" charset="0"/>
                <a:ea typeface="MS PGothic" pitchFamily="34" charset="-128"/>
              </a:rPr>
              <a:t> E-mail is  now explicitly addressed in the OML</a:t>
            </a:r>
          </a:p>
          <a:p>
            <a:pPr marL="517525" lvl="2" indent="-342900">
              <a:buClr>
                <a:prstClr val="black"/>
              </a:buClr>
              <a:buFont typeface="Wingdings" panose="05000000000000000000" pitchFamily="2" charset="2"/>
              <a:buChar char="§"/>
              <a:defRPr/>
            </a:pPr>
            <a:r>
              <a:rPr lang="en-US" altLang="en-US" sz="2400" dirty="0">
                <a:latin typeface="Garamond" panose="02020404030301010803" pitchFamily="18" charset="0"/>
                <a:ea typeface="MS PGothic" pitchFamily="34" charset="-128"/>
              </a:rPr>
              <a:t>A quorum may not use e-mail to share their ideas, feelings, opinions, beliefs, whether serially or in a single e-mail, on board business, and may not use a non-member to avoid law</a:t>
            </a:r>
          </a:p>
          <a:p>
            <a:pPr marL="174625" lvl="2" indent="0">
              <a:buClr>
                <a:prstClr val="black"/>
              </a:buClr>
              <a:buNone/>
              <a:defRPr/>
            </a:pPr>
            <a:endParaRPr lang="en-US" altLang="en-US" sz="2400" i="1" u="sng" dirty="0">
              <a:latin typeface="Garamond" panose="02020404030301010803" pitchFamily="18" charset="0"/>
              <a:ea typeface="MS PGothic" pitchFamily="34" charset="-128"/>
            </a:endParaRPr>
          </a:p>
          <a:p>
            <a:pPr marL="174625" lvl="2" indent="0">
              <a:buClr>
                <a:prstClr val="black"/>
              </a:buClr>
              <a:buNone/>
              <a:defRPr/>
            </a:pPr>
            <a:endParaRPr lang="en-US" altLang="en-US" sz="2400" b="1" i="1" dirty="0">
              <a:latin typeface="Garamond" panose="02020404030301010803" pitchFamily="18" charset="0"/>
              <a:ea typeface="MS PGothic" pitchFamily="34" charset="-128"/>
            </a:endParaRPr>
          </a:p>
          <a:p>
            <a:pPr marL="174625" lvl="2" indent="0">
              <a:buClr>
                <a:prstClr val="black"/>
              </a:buClr>
              <a:buNone/>
              <a:defRPr/>
            </a:pPr>
            <a:r>
              <a:rPr lang="en-US" altLang="en-US" sz="2400" b="1" i="1" dirty="0">
                <a:latin typeface="Garamond" panose="02020404030301010803" pitchFamily="18" charset="0"/>
                <a:ea typeface="MS PGothic" pitchFamily="34" charset="-128"/>
              </a:rPr>
              <a:t>             </a:t>
            </a:r>
            <a:r>
              <a:rPr lang="en-US" altLang="en-US" sz="2400" b="1" i="1" u="sng" dirty="0">
                <a:latin typeface="Garamond" panose="02020404030301010803" pitchFamily="18" charset="0"/>
                <a:ea typeface="MS PGothic" pitchFamily="34" charset="-128"/>
              </a:rPr>
              <a:t>Practical </a:t>
            </a:r>
            <a:r>
              <a:rPr lang="en-US" altLang="en-US" sz="2400" b="1" i="1" dirty="0">
                <a:latin typeface="Garamond" panose="02020404030301010803" pitchFamily="18" charset="0"/>
                <a:ea typeface="MS PGothic" pitchFamily="34" charset="-128"/>
              </a:rPr>
              <a:t>approaches to avoid violations:</a:t>
            </a:r>
          </a:p>
          <a:p>
            <a:pPr marL="928688" lvl="4" indent="-342900">
              <a:buClr>
                <a:prstClr val="black"/>
              </a:buClr>
              <a:buFont typeface="Wingdings" panose="05000000000000000000" pitchFamily="2" charset="2"/>
              <a:buChar char="ü"/>
              <a:defRPr/>
            </a:pPr>
            <a:r>
              <a:rPr lang="en-US" altLang="en-US" sz="2400" b="1" dirty="0">
                <a:latin typeface="Garamond" panose="02020404030301010803" pitchFamily="18" charset="0"/>
              </a:rPr>
              <a:t>Beware of “</a:t>
            </a:r>
            <a:r>
              <a:rPr lang="en-US" altLang="en-US" sz="2400" b="1" dirty="0">
                <a:solidFill>
                  <a:srgbClr val="0070C0"/>
                </a:solidFill>
                <a:latin typeface="Garamond" panose="02020404030301010803" pitchFamily="18" charset="0"/>
              </a:rPr>
              <a:t>reply to all</a:t>
            </a:r>
            <a:r>
              <a:rPr lang="en-US" altLang="en-US" sz="2400" b="1" dirty="0">
                <a:latin typeface="Garamond" panose="02020404030301010803" pitchFamily="18" charset="0"/>
              </a:rPr>
              <a:t>” on e-mails</a:t>
            </a:r>
          </a:p>
          <a:p>
            <a:pPr marL="928688" lvl="4" indent="-342900">
              <a:buClr>
                <a:prstClr val="black"/>
              </a:buClr>
              <a:buFont typeface="Wingdings" panose="05000000000000000000" pitchFamily="2" charset="2"/>
              <a:buChar char="ü"/>
              <a:defRPr/>
            </a:pPr>
            <a:r>
              <a:rPr lang="en-US" altLang="en-US" sz="2400" dirty="0">
                <a:latin typeface="Garamond" panose="02020404030301010803" pitchFamily="18" charset="0"/>
              </a:rPr>
              <a:t>Limit use of</a:t>
            </a:r>
            <a:r>
              <a:rPr lang="en-US" altLang="en-US" sz="2400" b="1" dirty="0">
                <a:solidFill>
                  <a:srgbClr val="0070C0"/>
                </a:solidFill>
                <a:latin typeface="Garamond" panose="02020404030301010803" pitchFamily="18" charset="0"/>
              </a:rPr>
              <a:t> e-mail to scheduling </a:t>
            </a:r>
          </a:p>
          <a:p>
            <a:pPr marL="914400" lvl="4" indent="0">
              <a:buClr>
                <a:prstClr val="black"/>
              </a:buClr>
              <a:buNone/>
              <a:defRPr/>
            </a:pPr>
            <a:r>
              <a:rPr lang="en-US" altLang="en-US" sz="2400" b="1" dirty="0">
                <a:solidFill>
                  <a:srgbClr val="0070C0"/>
                </a:solidFill>
                <a:latin typeface="Garamond" panose="02020404030301010803" pitchFamily="18" charset="0"/>
              </a:rPr>
              <a:t>purposes</a:t>
            </a:r>
            <a:r>
              <a:rPr lang="en-US" altLang="en-US" sz="2400" dirty="0">
                <a:latin typeface="Garamond" panose="02020404030301010803" pitchFamily="18" charset="0"/>
              </a:rPr>
              <a:t>, and try to avoid using e-mail to </a:t>
            </a:r>
          </a:p>
          <a:p>
            <a:pPr marL="914400" lvl="4" indent="0">
              <a:buClr>
                <a:prstClr val="black"/>
              </a:buClr>
              <a:buNone/>
              <a:defRPr/>
            </a:pPr>
            <a:r>
              <a:rPr lang="en-US" altLang="en-US" sz="2400" dirty="0">
                <a:latin typeface="Garamond" panose="02020404030301010803" pitchFamily="18" charset="0"/>
              </a:rPr>
              <a:t>undertake Town business</a:t>
            </a:r>
          </a:p>
          <a:p>
            <a:pPr marL="928688" lvl="4" indent="-342900">
              <a:buClr>
                <a:prstClr val="black"/>
              </a:buClr>
              <a:buFont typeface="Wingdings" panose="05000000000000000000" pitchFamily="2" charset="2"/>
              <a:buChar char="ü"/>
              <a:defRPr/>
            </a:pPr>
            <a:r>
              <a:rPr lang="en-US" altLang="en-US" sz="2400" dirty="0">
                <a:latin typeface="Garamond" panose="02020404030301010803" pitchFamily="18" charset="0"/>
              </a:rPr>
              <a:t>Assume that e-mail may be forwarded to unintended recipients, and therefore limit content to business matters; be prepared to read e-mail in local newspaper or blog</a:t>
            </a:r>
          </a:p>
          <a:p>
            <a:pPr marL="914400" lvl="1" indent="-344488">
              <a:buFont typeface="Wingdings" panose="05000000000000000000" pitchFamily="2" charset="2"/>
              <a:buChar char="ü"/>
              <a:defRPr/>
            </a:pPr>
            <a:r>
              <a:rPr lang="en-US" altLang="en-US" dirty="0">
                <a:latin typeface="Garamond" panose="02020404030301010803" pitchFamily="18" charset="0"/>
              </a:rPr>
              <a:t>Don’t ask for or express opinions, ideas, feelings, beliefs or impressions in an e-mail to other members</a:t>
            </a:r>
          </a:p>
          <a:p>
            <a:pPr marL="1380173" lvl="6" indent="-411163">
              <a:lnSpc>
                <a:spcPct val="80000"/>
              </a:lnSpc>
              <a:buClr>
                <a:prstClr val="black"/>
              </a:buClr>
              <a:buSzPct val="65000"/>
              <a:defRPr/>
            </a:pPr>
            <a:endParaRPr lang="en-US" altLang="en-US" sz="2400" dirty="0">
              <a:solidFill>
                <a:prstClr val="black"/>
              </a:solidFill>
              <a:latin typeface="Garamond" panose="02020404030301010803" pitchFamily="18" charset="0"/>
            </a:endParaRPr>
          </a:p>
          <a:p>
            <a:pPr marL="914400" lvl="1">
              <a:buFont typeface="Wingdings" panose="05000000000000000000" pitchFamily="2" charset="2"/>
              <a:buChar char="ü"/>
              <a:defRPr/>
            </a:pPr>
            <a:endParaRPr lang="en-US" altLang="en-US" dirty="0">
              <a:latin typeface="Garamond" pitchFamily="18" charset="0"/>
            </a:endParaRPr>
          </a:p>
          <a:p>
            <a:pPr marL="676275" lvl="3" indent="-282575">
              <a:buClr>
                <a:prstClr val="black"/>
              </a:buClr>
              <a:defRPr/>
            </a:pPr>
            <a:endParaRPr lang="en-US" altLang="en-US" dirty="0">
              <a:latin typeface="Garamond" pitchFamily="18" charset="0"/>
              <a:ea typeface="MS PGothic" pitchFamily="34" charset="-128"/>
            </a:endParaRPr>
          </a:p>
          <a:p>
            <a:pPr marL="174625" lvl="2" indent="0">
              <a:buClr>
                <a:prstClr val="black"/>
              </a:buClr>
              <a:buNone/>
              <a:defRPr/>
            </a:pPr>
            <a:endParaRPr lang="en-US" altLang="en-US" sz="2400" dirty="0">
              <a:latin typeface="Garamond" pitchFamily="18" charset="0"/>
              <a:ea typeface="MS PGothic" pitchFamily="34" charset="-128"/>
            </a:endParaRPr>
          </a:p>
        </p:txBody>
      </p:sp>
      <p:sp>
        <p:nvSpPr>
          <p:cNvPr id="4" name="Rectangle 2"/>
          <p:cNvSpPr txBox="1">
            <a:spLocks noChangeArrowheads="1"/>
          </p:cNvSpPr>
          <p:nvPr/>
        </p:nvSpPr>
        <p:spPr bwMode="auto">
          <a:xfrm>
            <a:off x="1700646" y="274638"/>
            <a:ext cx="896735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fontAlgn="base">
              <a:lnSpc>
                <a:spcPct val="90000"/>
              </a:lnSpc>
              <a:spcBef>
                <a:spcPct val="0"/>
              </a:spcBef>
              <a:spcAft>
                <a:spcPct val="0"/>
              </a:spcAft>
              <a:buClrTx/>
              <a:buSzTx/>
              <a:buFontTx/>
              <a:buNone/>
            </a:pPr>
            <a:r>
              <a:rPr lang="en-US" altLang="en-US" sz="3600" b="1" dirty="0">
                <a:solidFill>
                  <a:srgbClr val="0070C0"/>
                </a:solidFill>
                <a:latin typeface="Century Gothic" panose="020B0502020202020204" pitchFamily="34" charset="0"/>
                <a:ea typeface="MS PGothic" panose="020B0600070205080204" pitchFamily="34" charset="-128"/>
                <a:cs typeface="Arial" panose="020B0604020202020204" pitchFamily="34" charset="0"/>
              </a:rPr>
              <a:t>Deliberation – E-mail</a:t>
            </a:r>
          </a:p>
        </p:txBody>
      </p:sp>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6386513"/>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0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r>
              <a:rPr lang="en-US" altLang="en-US" dirty="0">
                <a:solidFill>
                  <a:srgbClr val="002060"/>
                </a:solidFill>
                <a:latin typeface="Lucida Bright" panose="02040602050505020304" pitchFamily="18" charset="0"/>
                <a:ea typeface="MS PGothic" panose="020B0600070205080204" pitchFamily="34" charset="-128"/>
                <a:cs typeface="Arial" panose="020B0604020202020204" pitchFamily="34" charset="0"/>
              </a:rPr>
            </a:br>
            <a:endParaRPr lang="en-US" dirty="0"/>
          </a:p>
        </p:txBody>
      </p:sp>
      <p:sp>
        <p:nvSpPr>
          <p:cNvPr id="3" name="Content Placeholder 2"/>
          <p:cNvSpPr>
            <a:spLocks noGrp="1"/>
          </p:cNvSpPr>
          <p:nvPr>
            <p:ph idx="1"/>
          </p:nvPr>
        </p:nvSpPr>
        <p:spPr>
          <a:xfrm>
            <a:off x="1742209" y="1027908"/>
            <a:ext cx="8686800" cy="5310909"/>
          </a:xfrm>
        </p:spPr>
        <p:txBody>
          <a:bodyPr>
            <a:normAutofit lnSpcReduction="10000"/>
          </a:bodyPr>
          <a:lstStyle/>
          <a:p>
            <a:pPr marL="517525" lvl="1" indent="-342900">
              <a:buClr>
                <a:prstClr val="black"/>
              </a:buClr>
              <a:buFont typeface="Wingdings" panose="05000000000000000000" pitchFamily="2" charset="2"/>
              <a:buChar char="§"/>
              <a:defRPr/>
            </a:pPr>
            <a:r>
              <a:rPr lang="en-US" altLang="en-US" dirty="0">
                <a:latin typeface="Garamond" panose="02020404030301010803" pitchFamily="18" charset="0"/>
                <a:ea typeface="MS PGothic" pitchFamily="34" charset="-128"/>
              </a:rPr>
              <a:t>Social media also subject to the OML</a:t>
            </a:r>
          </a:p>
          <a:p>
            <a:pPr marL="517525" lvl="1" indent="-342900">
              <a:buClr>
                <a:prstClr val="black"/>
              </a:buClr>
              <a:buFont typeface="Wingdings" panose="05000000000000000000" pitchFamily="2" charset="2"/>
              <a:buChar char="§"/>
              <a:defRPr/>
            </a:pPr>
            <a:r>
              <a:rPr lang="en-US" altLang="en-US" dirty="0">
                <a:latin typeface="Garamond" panose="02020404030301010803" pitchFamily="18" charset="0"/>
                <a:ea typeface="MS PGothic" pitchFamily="34" charset="-128"/>
              </a:rPr>
              <a:t>Alternative electronic communications have become more prevalent, including blogging, instant messaging, texting, social networking such as Facebook, Snapchat, and Twitter</a:t>
            </a:r>
          </a:p>
          <a:p>
            <a:pPr marL="517525" lvl="1" indent="-342900">
              <a:buClr>
                <a:prstClr val="black"/>
              </a:buClr>
              <a:buFont typeface="Wingdings" panose="05000000000000000000" pitchFamily="2" charset="2"/>
              <a:buChar char="§"/>
              <a:defRPr/>
            </a:pPr>
            <a:endParaRPr lang="en-US" altLang="en-US" dirty="0">
              <a:latin typeface="Garamond" panose="02020404030301010803" pitchFamily="18" charset="0"/>
              <a:ea typeface="MS PGothic" pitchFamily="34" charset="-128"/>
            </a:endParaRPr>
          </a:p>
          <a:p>
            <a:pPr marL="174625" lvl="1" indent="0">
              <a:buClr>
                <a:prstClr val="black"/>
              </a:buClr>
              <a:buNone/>
              <a:defRPr/>
            </a:pPr>
            <a:r>
              <a:rPr lang="en-US" altLang="en-US" b="1" i="1" u="sng" dirty="0">
                <a:latin typeface="Garamond" panose="02020404030301010803" pitchFamily="18" charset="0"/>
                <a:ea typeface="MS PGothic" pitchFamily="34" charset="-128"/>
              </a:rPr>
              <a:t>Practical</a:t>
            </a:r>
            <a:r>
              <a:rPr lang="en-US" altLang="en-US" b="1" i="1" dirty="0">
                <a:latin typeface="Garamond" panose="02020404030301010803" pitchFamily="18" charset="0"/>
                <a:ea typeface="MS PGothic" pitchFamily="34" charset="-128"/>
              </a:rPr>
              <a:t> approaches to avoid violations:</a:t>
            </a:r>
          </a:p>
          <a:p>
            <a:pPr marL="782637" lvl="2" indent="-342900">
              <a:buClr>
                <a:prstClr val="black"/>
              </a:buClr>
              <a:buFont typeface="Wingdings" panose="05000000000000000000" pitchFamily="2" charset="2"/>
              <a:buChar char="ü"/>
              <a:defRPr/>
            </a:pPr>
            <a:r>
              <a:rPr lang="en-US" altLang="en-US" sz="2400" dirty="0">
                <a:latin typeface="Garamond" panose="02020404030301010803" pitchFamily="18" charset="0"/>
                <a:ea typeface="MS PGothic" pitchFamily="34" charset="-128"/>
              </a:rPr>
              <a:t>Do not direct comments to other members of body</a:t>
            </a:r>
          </a:p>
          <a:p>
            <a:pPr marL="782637" lvl="2" indent="-342900">
              <a:buClr>
                <a:prstClr val="black"/>
              </a:buClr>
              <a:buFont typeface="Wingdings" panose="05000000000000000000" pitchFamily="2" charset="2"/>
              <a:buChar char="ü"/>
              <a:defRPr/>
            </a:pPr>
            <a:r>
              <a:rPr lang="en-US" altLang="en-US" sz="2400" dirty="0">
                <a:latin typeface="Garamond" panose="02020404030301010803" pitchFamily="18" charset="0"/>
                <a:ea typeface="MS PGothic" pitchFamily="34" charset="-128"/>
              </a:rPr>
              <a:t>If matter directly involves issue pending before body, consider not engaging</a:t>
            </a:r>
          </a:p>
          <a:p>
            <a:pPr marL="782637" lvl="2" indent="-342900">
              <a:buClr>
                <a:prstClr val="black"/>
              </a:buClr>
              <a:buFont typeface="Wingdings" panose="05000000000000000000" pitchFamily="2" charset="2"/>
              <a:buChar char="ü"/>
              <a:defRPr/>
            </a:pPr>
            <a:r>
              <a:rPr lang="en-US" altLang="en-US" sz="2400" dirty="0">
                <a:latin typeface="Garamond" panose="02020404030301010803" pitchFamily="18" charset="0"/>
                <a:ea typeface="MS PGothic" pitchFamily="34" charset="-128"/>
              </a:rPr>
              <a:t>Be thoughtful about manner in which comments are made</a:t>
            </a:r>
          </a:p>
          <a:p>
            <a:pPr marL="782637" lvl="2" indent="-342900">
              <a:buClr>
                <a:prstClr val="black"/>
              </a:buClr>
              <a:buFont typeface="Wingdings" panose="05000000000000000000" pitchFamily="2" charset="2"/>
              <a:buChar char="ü"/>
              <a:defRPr/>
            </a:pPr>
            <a:r>
              <a:rPr lang="en-US" altLang="en-US" sz="2400" dirty="0">
                <a:latin typeface="Garamond" panose="02020404030301010803" pitchFamily="18" charset="0"/>
                <a:ea typeface="MS PGothic" pitchFamily="34" charset="-128"/>
              </a:rPr>
              <a:t>Consider using separate accounts for campaign purposes and following election</a:t>
            </a:r>
          </a:p>
          <a:p>
            <a:pPr marL="782637" lvl="2" indent="-342900">
              <a:buClr>
                <a:prstClr val="black"/>
              </a:buClr>
              <a:buFont typeface="Wingdings" panose="05000000000000000000" pitchFamily="2" charset="2"/>
              <a:buChar char="ü"/>
              <a:defRPr/>
            </a:pPr>
            <a:r>
              <a:rPr lang="en-US" altLang="en-US" sz="2400" dirty="0">
                <a:latin typeface="Garamond" panose="02020404030301010803" pitchFamily="18" charset="0"/>
                <a:ea typeface="MS PGothic" pitchFamily="34" charset="-128"/>
              </a:rPr>
              <a:t>Remember that applicants have due process rights; if the board member is involved in a matter adjudicating the rights of others, only discuss matter at the hearing</a:t>
            </a:r>
          </a:p>
          <a:p>
            <a:pPr marL="174625" lvl="2" indent="0">
              <a:buClr>
                <a:prstClr val="black"/>
              </a:buClr>
              <a:buNone/>
              <a:defRPr/>
            </a:pPr>
            <a:endParaRPr lang="en-US" altLang="en-US" sz="2400" dirty="0">
              <a:latin typeface="Garamond" panose="02020404030301010803" pitchFamily="18" charset="0"/>
              <a:ea typeface="MS PGothic" pitchFamily="34" charset="-128"/>
            </a:endParaRPr>
          </a:p>
        </p:txBody>
      </p:sp>
      <p:sp>
        <p:nvSpPr>
          <p:cNvPr id="4" name="Rectangle 2"/>
          <p:cNvSpPr txBox="1">
            <a:spLocks noChangeArrowheads="1"/>
          </p:cNvSpPr>
          <p:nvPr/>
        </p:nvSpPr>
        <p:spPr bwMode="auto">
          <a:xfrm>
            <a:off x="1742210" y="405245"/>
            <a:ext cx="8925791" cy="66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fontAlgn="base">
              <a:lnSpc>
                <a:spcPct val="90000"/>
              </a:lnSpc>
              <a:spcBef>
                <a:spcPct val="0"/>
              </a:spcBef>
              <a:spcAft>
                <a:spcPct val="0"/>
              </a:spcAft>
              <a:buClrTx/>
              <a:buSzTx/>
              <a:buFontTx/>
              <a:buNone/>
            </a:pPr>
            <a:r>
              <a:rPr lang="en-US" altLang="en-US" sz="3600" b="1" dirty="0">
                <a:solidFill>
                  <a:srgbClr val="FF33CC"/>
                </a:solidFill>
                <a:latin typeface="Broadway" panose="04040905080B02020502" pitchFamily="82" charset="0"/>
                <a:ea typeface="MS PGothic" panose="020B0600070205080204" pitchFamily="34" charset="-128"/>
                <a:cs typeface="Arial" panose="020B0604020202020204" pitchFamily="34" charset="0"/>
              </a:rPr>
              <a:t>Deliberation – Social Media</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1" y="6386513"/>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stretch>
            <a:fillRect/>
          </a:stretch>
        </p:blipFill>
        <p:spPr>
          <a:xfrm>
            <a:off x="2742446" y="6017957"/>
            <a:ext cx="762066" cy="762066"/>
          </a:xfrm>
          <a:prstGeom prst="rect">
            <a:avLst/>
          </a:prstGeom>
        </p:spPr>
      </p:pic>
      <p:pic>
        <p:nvPicPr>
          <p:cNvPr id="7" name="Picture 6"/>
          <p:cNvPicPr>
            <a:picLocks noChangeAspect="1"/>
          </p:cNvPicPr>
          <p:nvPr/>
        </p:nvPicPr>
        <p:blipFill>
          <a:blip r:embed="rId4"/>
          <a:stretch>
            <a:fillRect/>
          </a:stretch>
        </p:blipFill>
        <p:spPr>
          <a:xfrm>
            <a:off x="5012764" y="5948214"/>
            <a:ext cx="1054699" cy="865707"/>
          </a:xfrm>
          <a:prstGeom prst="rect">
            <a:avLst/>
          </a:prstGeom>
        </p:spPr>
      </p:pic>
      <p:pic>
        <p:nvPicPr>
          <p:cNvPr id="8" name="Picture 7"/>
          <p:cNvPicPr>
            <a:picLocks noChangeAspect="1"/>
          </p:cNvPicPr>
          <p:nvPr/>
        </p:nvPicPr>
        <p:blipFill>
          <a:blip r:embed="rId5"/>
          <a:stretch>
            <a:fillRect/>
          </a:stretch>
        </p:blipFill>
        <p:spPr>
          <a:xfrm>
            <a:off x="6820793" y="5831945"/>
            <a:ext cx="1798476" cy="1072989"/>
          </a:xfrm>
          <a:prstGeom prst="rect">
            <a:avLst/>
          </a:prstGeom>
        </p:spPr>
      </p:pic>
      <p:pic>
        <p:nvPicPr>
          <p:cNvPr id="9" name="Picture 8"/>
          <p:cNvPicPr>
            <a:picLocks noChangeAspect="1"/>
          </p:cNvPicPr>
          <p:nvPr/>
        </p:nvPicPr>
        <p:blipFill>
          <a:blip r:embed="rId6"/>
          <a:stretch>
            <a:fillRect/>
          </a:stretch>
        </p:blipFill>
        <p:spPr>
          <a:xfrm>
            <a:off x="8847924" y="2146991"/>
            <a:ext cx="1254046" cy="1193738"/>
          </a:xfrm>
          <a:prstGeom prst="rect">
            <a:avLst/>
          </a:prstGeom>
        </p:spPr>
      </p:pic>
    </p:spTree>
    <p:extLst>
      <p:ext uri="{BB962C8B-B14F-4D97-AF65-F5344CB8AC3E}">
        <p14:creationId xmlns:p14="http://schemas.microsoft.com/office/powerpoint/2010/main" val="223126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443626" y="5114394"/>
            <a:ext cx="3432345" cy="1743607"/>
          </a:xfrm>
          <a:prstGeom prst="rect">
            <a:avLst/>
          </a:prstGeom>
        </p:spPr>
      </p:pic>
      <p:sp>
        <p:nvSpPr>
          <p:cNvPr id="2" name="Title 1"/>
          <p:cNvSpPr txBox="1">
            <a:spLocks/>
          </p:cNvSpPr>
          <p:nvPr/>
        </p:nvSpPr>
        <p:spPr>
          <a:xfrm>
            <a:off x="1968798" y="265568"/>
            <a:ext cx="8382000" cy="990600"/>
          </a:xfrm>
          <a:prstGeom prst="rect">
            <a:avLst/>
          </a:prstGeom>
          <a:noFill/>
          <a:ln w="38100">
            <a:noFill/>
          </a:ln>
        </p:spPr>
        <p:txBody>
          <a:bodyPr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en-US" sz="2800" b="1" dirty="0">
                <a:solidFill>
                  <a:srgbClr val="0070C0"/>
                </a:solidFill>
                <a:latin typeface="Bauhaus 93" panose="04030905020B02020C02" pitchFamily="82" charset="0"/>
              </a:rPr>
              <a:t>Personal Use Of Social Media – </a:t>
            </a:r>
            <a:r>
              <a:rPr lang="en-US" sz="2800" b="1" u="sng" dirty="0">
                <a:solidFill>
                  <a:srgbClr val="0070C0"/>
                </a:solidFill>
                <a:latin typeface="Bauhaus 93" panose="04030905020B02020C02" pitchFamily="82" charset="0"/>
              </a:rPr>
              <a:t>Practical </a:t>
            </a:r>
            <a:r>
              <a:rPr lang="en-US" sz="2800" b="1" dirty="0">
                <a:solidFill>
                  <a:srgbClr val="0070C0"/>
                </a:solidFill>
                <a:latin typeface="Bauhaus 93" panose="04030905020B02020C02" pitchFamily="82" charset="0"/>
              </a:rPr>
              <a:t>Steps</a:t>
            </a:r>
            <a:endParaRPr lang="en-US" sz="2800" b="1" cap="small" dirty="0">
              <a:solidFill>
                <a:srgbClr val="0070C0"/>
              </a:solidFill>
              <a:latin typeface="Bauhaus 93" panose="04030905020B02020C02" pitchFamily="82" charset="0"/>
            </a:endParaRPr>
          </a:p>
        </p:txBody>
      </p:sp>
      <p:pic>
        <p:nvPicPr>
          <p:cNvPr id="307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Content Placeholder 2"/>
          <p:cNvSpPr>
            <a:spLocks noGrp="1"/>
          </p:cNvSpPr>
          <p:nvPr>
            <p:ph idx="1"/>
          </p:nvPr>
        </p:nvSpPr>
        <p:spPr>
          <a:xfrm>
            <a:off x="1804658" y="1196709"/>
            <a:ext cx="8546140" cy="5111153"/>
          </a:xfrm>
        </p:spPr>
        <p:txBody>
          <a:bodyPr>
            <a:normAutofit/>
          </a:bodyPr>
          <a:lstStyle/>
          <a:p>
            <a:pPr marL="615950" lvl="1" indent="-342900"/>
            <a:r>
              <a:rPr lang="en-US" altLang="en-US" dirty="0">
                <a:latin typeface="Garamond" panose="02020404030301010803" pitchFamily="18" charset="0"/>
              </a:rPr>
              <a:t>If public official or employee will use social media, make sure to differentiate between any </a:t>
            </a:r>
            <a:r>
              <a:rPr lang="en-US" altLang="en-US" u="sng" dirty="0">
                <a:latin typeface="Garamond" panose="02020404030301010803" pitchFamily="18" charset="0"/>
              </a:rPr>
              <a:t>official site</a:t>
            </a:r>
            <a:r>
              <a:rPr lang="en-US" altLang="en-US" dirty="0">
                <a:latin typeface="Garamond" panose="02020404030301010803" pitchFamily="18" charset="0"/>
              </a:rPr>
              <a:t>, and a </a:t>
            </a:r>
            <a:r>
              <a:rPr lang="en-US" altLang="en-US" u="sng" dirty="0">
                <a:latin typeface="Garamond" panose="02020404030301010803" pitchFamily="18" charset="0"/>
              </a:rPr>
              <a:t>private</a:t>
            </a:r>
            <a:r>
              <a:rPr lang="en-US" altLang="en-US" dirty="0">
                <a:latin typeface="Garamond" panose="02020404030301010803" pitchFamily="18" charset="0"/>
              </a:rPr>
              <a:t> site, such as a campaign site</a:t>
            </a:r>
          </a:p>
          <a:p>
            <a:pPr marL="615950" lvl="1" indent="-342900"/>
            <a:r>
              <a:rPr lang="en-US" altLang="en-US" dirty="0">
                <a:latin typeface="Garamond" panose="02020404030301010803" pitchFamily="18" charset="0"/>
              </a:rPr>
              <a:t>If you post on social media in </a:t>
            </a:r>
            <a:r>
              <a:rPr lang="en-US" altLang="en-US" u="sng" dirty="0">
                <a:latin typeface="Garamond" panose="02020404030301010803" pitchFamily="18" charset="0"/>
              </a:rPr>
              <a:t>personal</a:t>
            </a:r>
            <a:r>
              <a:rPr lang="en-US" altLang="en-US" dirty="0">
                <a:latin typeface="Garamond" panose="02020404030301010803" pitchFamily="18" charset="0"/>
              </a:rPr>
              <a:t> capacity, make sure that the post so indicates</a:t>
            </a:r>
          </a:p>
          <a:p>
            <a:pPr marL="615950" lvl="1" indent="-342900"/>
            <a:r>
              <a:rPr lang="en-US" altLang="en-US" dirty="0">
                <a:latin typeface="Garamond" panose="02020404030301010803" pitchFamily="18" charset="0"/>
              </a:rPr>
              <a:t>Use municipal e-mail address rather than a private e-mail address for </a:t>
            </a:r>
            <a:r>
              <a:rPr lang="en-US" altLang="en-US" u="sng" dirty="0">
                <a:latin typeface="Garamond" panose="02020404030301010803" pitchFamily="18" charset="0"/>
              </a:rPr>
              <a:t>official business</a:t>
            </a:r>
          </a:p>
          <a:p>
            <a:pPr marL="615950" lvl="1" indent="-342900"/>
            <a:r>
              <a:rPr lang="en-US" altLang="en-US" dirty="0">
                <a:latin typeface="Garamond" panose="02020404030301010803" pitchFamily="18" charset="0"/>
              </a:rPr>
              <a:t>Use social media in </a:t>
            </a:r>
            <a:r>
              <a:rPr lang="en-US" altLang="en-US" u="sng" dirty="0">
                <a:latin typeface="Garamond" panose="02020404030301010803" pitchFamily="18" charset="0"/>
              </a:rPr>
              <a:t>official capacity</a:t>
            </a:r>
            <a:r>
              <a:rPr lang="en-US" altLang="en-US" dirty="0">
                <a:latin typeface="Garamond" panose="02020404030301010803" pitchFamily="18" charset="0"/>
              </a:rPr>
              <a:t> for public announcements, emergency alerts, event reminders</a:t>
            </a:r>
          </a:p>
          <a:p>
            <a:pPr marL="615950" lvl="1" indent="-342900"/>
            <a:r>
              <a:rPr lang="en-US" altLang="en-US" u="sng" dirty="0">
                <a:latin typeface="Garamond" panose="02020404030301010803" pitchFamily="18" charset="0"/>
              </a:rPr>
              <a:t>DO NOT </a:t>
            </a:r>
            <a:r>
              <a:rPr lang="en-US" altLang="en-US" dirty="0">
                <a:latin typeface="Garamond" panose="02020404030301010803" pitchFamily="18" charset="0"/>
              </a:rPr>
              <a:t>debate or discuss matters with members of the public if such matters are or could be pending before the Board</a:t>
            </a:r>
          </a:p>
        </p:txBody>
      </p:sp>
    </p:spTree>
    <p:extLst>
      <p:ext uri="{BB962C8B-B14F-4D97-AF65-F5344CB8AC3E}">
        <p14:creationId xmlns:p14="http://schemas.microsoft.com/office/powerpoint/2010/main" val="223584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b="1" dirty="0">
                <a:latin typeface="Century Gothic" panose="020B0502020202020204" pitchFamily="34" charset="0"/>
              </a:rPr>
            </a:br>
            <a:br>
              <a:rPr lang="en-US" sz="3600" b="1" dirty="0">
                <a:latin typeface="Century Gothic" panose="020B0502020202020204" pitchFamily="34" charset="0"/>
              </a:rPr>
            </a:br>
            <a:br>
              <a:rPr lang="en-US" sz="3600" b="1" dirty="0">
                <a:latin typeface="Century Gothic" panose="020B0502020202020204" pitchFamily="34" charset="0"/>
              </a:rPr>
            </a:br>
            <a:br>
              <a:rPr lang="en-US" sz="3600" b="1" dirty="0">
                <a:latin typeface="Century Gothic" panose="020B0502020202020204" pitchFamily="34" charset="0"/>
              </a:rPr>
            </a:br>
            <a:r>
              <a:rPr lang="en-US" sz="3600" b="1" i="1" dirty="0">
                <a:solidFill>
                  <a:srgbClr val="00B0F0"/>
                </a:solidFill>
                <a:effectLst>
                  <a:outerShdw blurRad="38100" dist="38100" dir="2700000" algn="tl">
                    <a:srgbClr val="000000">
                      <a:alpha val="43137"/>
                    </a:srgbClr>
                  </a:outerShdw>
                </a:effectLst>
                <a:latin typeface="Century Gothic" panose="020B0502020202020204" pitchFamily="34" charset="0"/>
              </a:rPr>
              <a:t>Before the Meeting - Notice/Agenda</a:t>
            </a:r>
            <a:br>
              <a:rPr lang="en-US" sz="3600" b="1" i="1" dirty="0">
                <a:solidFill>
                  <a:srgbClr val="00B0F0"/>
                </a:solidFill>
                <a:effectLst>
                  <a:outerShdw blurRad="38100" dist="38100" dir="2700000" algn="tl">
                    <a:srgbClr val="000000">
                      <a:alpha val="43137"/>
                    </a:srgbClr>
                  </a:outerShdw>
                </a:effectLst>
                <a:latin typeface="Century Gothic" panose="020B0502020202020204" pitchFamily="34" charset="0"/>
              </a:rPr>
            </a:br>
            <a:br>
              <a:rPr lang="en-US" b="1" dirty="0">
                <a:solidFill>
                  <a:srgbClr val="0070C0"/>
                </a:solidFill>
                <a:latin typeface="Century Gothic" panose="020B0502020202020204" pitchFamily="34" charset="0"/>
                <a:ea typeface="MS PGothic" panose="020B0600070205080204" pitchFamily="34" charset="-128"/>
                <a:cs typeface="Arial" panose="020B0604020202020204" pitchFamily="34" charset="0"/>
              </a:rPr>
            </a:br>
            <a:br>
              <a:rPr lang="en-US" dirty="0"/>
            </a:br>
            <a:endParaRPr lang="en-US" dirty="0"/>
          </a:p>
        </p:txBody>
      </p:sp>
      <p:sp>
        <p:nvSpPr>
          <p:cNvPr id="3" name="Content Placeholder 2"/>
          <p:cNvSpPr>
            <a:spLocks noGrp="1"/>
          </p:cNvSpPr>
          <p:nvPr>
            <p:ph idx="1"/>
          </p:nvPr>
        </p:nvSpPr>
        <p:spPr/>
        <p:txBody>
          <a:bodyPr>
            <a:normAutofit lnSpcReduction="10000"/>
          </a:bodyPr>
          <a:lstStyle/>
          <a:p>
            <a:pPr>
              <a:defRPr/>
            </a:pPr>
            <a:r>
              <a:rPr lang="en-US" altLang="en-US" sz="2600" dirty="0">
                <a:latin typeface="Garamond" panose="02020404030301010803" pitchFamily="18" charset="0"/>
              </a:rPr>
              <a:t>The meeting notice (aka “agenda”) must be posted at least 48 hours prior to the meeting, not counting Saturday, Sunday, or legal holidays.</a:t>
            </a:r>
          </a:p>
          <a:p>
            <a:pPr>
              <a:defRPr/>
            </a:pPr>
            <a:r>
              <a:rPr lang="en-US" altLang="en-US" sz="2600" dirty="0">
                <a:latin typeface="Garamond" panose="02020404030301010803" pitchFamily="18" charset="0"/>
              </a:rPr>
              <a:t>The notice must include "the date, time and place of such meeting and a listing of topics that the chair reasonably anticipates will be discussed at the meeting." G.L. c. 30A, § 20(b). The list of topics shall have "sufficient specificity to reasonably advise the public of the issues to be discussed at the meeting." 940 CMR 29.03(l)(b). </a:t>
            </a:r>
          </a:p>
          <a:p>
            <a:pPr lvl="2">
              <a:defRPr/>
            </a:pPr>
            <a:r>
              <a:rPr lang="en-US" altLang="en-US" sz="2400" dirty="0">
                <a:latin typeface="Garamond" panose="02020404030301010803" pitchFamily="18" charset="0"/>
              </a:rPr>
              <a:t>Per the Attorney General’s Office, a topic will generally be considered to include sufficient specificity when a reasonable member of the public could read the topic and understand the anticipated nature of the public body's discussion. </a:t>
            </a:r>
          </a:p>
          <a:p>
            <a:pPr lvl="2">
              <a:defRPr/>
            </a:pPr>
            <a:r>
              <a:rPr lang="en-US" altLang="en-US" sz="2400" dirty="0">
                <a:latin typeface="Garamond" panose="02020404030301010803" pitchFamily="18" charset="0"/>
              </a:rPr>
              <a:t>The sufficiency of the meeting notice will be judged both on its face, and in context of what was actually discussed.</a:t>
            </a:r>
          </a:p>
          <a:p>
            <a:endParaRPr lang="en-US" dirty="0"/>
          </a:p>
        </p:txBody>
      </p:sp>
    </p:spTree>
    <p:extLst>
      <p:ext uri="{BB962C8B-B14F-4D97-AF65-F5344CB8AC3E}">
        <p14:creationId xmlns:p14="http://schemas.microsoft.com/office/powerpoint/2010/main" val="2819121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0419" y="2429367"/>
            <a:ext cx="2911162" cy="3677259"/>
          </a:xfrm>
          <a:prstGeom prst="rect">
            <a:avLst/>
          </a:prstGeom>
        </p:spPr>
      </p:pic>
      <p:sp>
        <p:nvSpPr>
          <p:cNvPr id="2" name="Title 1"/>
          <p:cNvSpPr>
            <a:spLocks noGrp="1"/>
          </p:cNvSpPr>
          <p:nvPr>
            <p:ph type="title"/>
          </p:nvPr>
        </p:nvSpPr>
        <p:spPr/>
        <p:txBody>
          <a:bodyPr>
            <a:normAutofit fontScale="90000"/>
          </a:bodyPr>
          <a:lstStyle/>
          <a:p>
            <a:pPr algn="ctr"/>
            <a:br>
              <a:rPr lang="en-US" sz="3600" dirty="0">
                <a:solidFill>
                  <a:srgbClr val="0070C0"/>
                </a:solidFill>
                <a:effectLst>
                  <a:outerShdw blurRad="38100" dist="38100" dir="2700000" algn="tl">
                    <a:srgbClr val="000000">
                      <a:alpha val="43137"/>
                    </a:srgbClr>
                  </a:outerShdw>
                </a:effectLst>
                <a:latin typeface="Century Gothic" panose="020B0502020202020204" pitchFamily="34" charset="0"/>
              </a:rPr>
            </a:br>
            <a:r>
              <a:rPr lang="en-US" sz="3600" b="1" dirty="0">
                <a:solidFill>
                  <a:srgbClr val="DA86AA"/>
                </a:solidFill>
                <a:latin typeface="Century Gothic" panose="020B0502020202020204" pitchFamily="34" charset="0"/>
              </a:rPr>
              <a:t>Posting - Practical Considerations</a:t>
            </a:r>
            <a:br>
              <a:rPr lang="en-US" b="1" dirty="0">
                <a:solidFill>
                  <a:srgbClr val="DA86AA"/>
                </a:solidFill>
                <a:effectLst>
                  <a:outerShdw blurRad="38100" dist="38100" dir="2700000" algn="tl">
                    <a:srgbClr val="000000">
                      <a:alpha val="43137"/>
                    </a:srgbClr>
                  </a:outerShdw>
                </a:effectLst>
                <a:latin typeface="Rockwell" panose="02060603020205020403" pitchFamily="18" charset="0"/>
              </a:rPr>
            </a:br>
            <a:endParaRPr lang="en-US" b="1" dirty="0">
              <a:solidFill>
                <a:srgbClr val="DA86AA"/>
              </a:solidFill>
            </a:endParaRPr>
          </a:p>
        </p:txBody>
      </p:sp>
      <p:sp>
        <p:nvSpPr>
          <p:cNvPr id="3" name="Content Placeholder 2"/>
          <p:cNvSpPr>
            <a:spLocks noGrp="1"/>
          </p:cNvSpPr>
          <p:nvPr>
            <p:ph idx="1"/>
          </p:nvPr>
        </p:nvSpPr>
        <p:spPr/>
        <p:txBody>
          <a:bodyPr>
            <a:normAutofit/>
          </a:bodyPr>
          <a:lstStyle/>
          <a:p>
            <a:pPr>
              <a:lnSpc>
                <a:spcPct val="100000"/>
              </a:lnSpc>
              <a:spcBef>
                <a:spcPts val="0"/>
              </a:spcBef>
              <a:buFont typeface="Wingdings" panose="05000000000000000000" pitchFamily="2" charset="2"/>
              <a:buChar char="§"/>
            </a:pPr>
            <a:r>
              <a:rPr lang="en-US" altLang="en-US" sz="2400" dirty="0">
                <a:solidFill>
                  <a:prstClr val="black"/>
                </a:solidFill>
                <a:latin typeface="Garamond" panose="02020404030301010803" pitchFamily="18" charset="0"/>
              </a:rPr>
              <a:t>For a Monday meeting, notice must be posted on Thursday</a:t>
            </a:r>
          </a:p>
          <a:p>
            <a:pPr>
              <a:lnSpc>
                <a:spcPct val="100000"/>
              </a:lnSpc>
              <a:spcBef>
                <a:spcPts val="0"/>
              </a:spcBef>
              <a:buFont typeface="Wingdings" panose="05000000000000000000" pitchFamily="2" charset="2"/>
              <a:buChar char="§"/>
            </a:pPr>
            <a:r>
              <a:rPr lang="en-US" altLang="en-US" sz="2400" dirty="0">
                <a:solidFill>
                  <a:prstClr val="black"/>
                </a:solidFill>
                <a:latin typeface="Garamond" panose="02020404030301010803" pitchFamily="18" charset="0"/>
              </a:rPr>
              <a:t>If Monday is a holiday, a Tuesday meeting must also be posted on Thursday.</a:t>
            </a:r>
          </a:p>
          <a:p>
            <a:pPr>
              <a:lnSpc>
                <a:spcPct val="100000"/>
              </a:lnSpc>
              <a:spcBef>
                <a:spcPts val="0"/>
              </a:spcBef>
              <a:buFont typeface="Wingdings" panose="05000000000000000000" pitchFamily="2" charset="2"/>
              <a:buChar char="§"/>
            </a:pPr>
            <a:r>
              <a:rPr lang="en-US" altLang="en-US" sz="2400" dirty="0">
                <a:solidFill>
                  <a:prstClr val="black"/>
                </a:solidFill>
                <a:latin typeface="Garamond" panose="02020404030301010803" pitchFamily="18" charset="0"/>
              </a:rPr>
              <a:t>Clerk should time stamp notice to ensure accurate record exists of filing.</a:t>
            </a:r>
          </a:p>
          <a:p>
            <a:pPr>
              <a:lnSpc>
                <a:spcPct val="100000"/>
              </a:lnSpc>
              <a:spcBef>
                <a:spcPts val="0"/>
              </a:spcBef>
              <a:buFont typeface="Wingdings" panose="05000000000000000000" pitchFamily="2" charset="2"/>
              <a:buChar char="§"/>
            </a:pPr>
            <a:r>
              <a:rPr lang="en-US" altLang="en-US" sz="2400" dirty="0">
                <a:solidFill>
                  <a:prstClr val="black"/>
                </a:solidFill>
                <a:latin typeface="Garamond" panose="02020404030301010803" pitchFamily="18" charset="0"/>
              </a:rPr>
              <a:t>If posting is made in an “alternate location”, notice must be timely posted in both locations.</a:t>
            </a:r>
          </a:p>
          <a:p>
            <a:pPr>
              <a:lnSpc>
                <a:spcPct val="100000"/>
              </a:lnSpc>
              <a:spcBef>
                <a:spcPts val="0"/>
              </a:spcBef>
              <a:buFont typeface="Wingdings" panose="05000000000000000000" pitchFamily="2" charset="2"/>
              <a:buChar char="§"/>
            </a:pPr>
            <a:r>
              <a:rPr lang="en-US" altLang="en-US" sz="2400" dirty="0">
                <a:solidFill>
                  <a:prstClr val="black"/>
                </a:solidFill>
                <a:latin typeface="Garamond" panose="02020404030301010803" pitchFamily="18" charset="0"/>
              </a:rPr>
              <a:t>A meeting may not be continued from one night to the next </a:t>
            </a:r>
            <a:r>
              <a:rPr lang="en-US" altLang="en-US" sz="2400" i="1" u="sng" dirty="0">
                <a:solidFill>
                  <a:srgbClr val="C00000"/>
                </a:solidFill>
                <a:latin typeface="Garamond" panose="02020404030301010803" pitchFamily="18" charset="0"/>
              </a:rPr>
              <a:t>unless</a:t>
            </a:r>
            <a:r>
              <a:rPr lang="en-US" altLang="en-US" sz="2400" dirty="0">
                <a:solidFill>
                  <a:prstClr val="black"/>
                </a:solidFill>
                <a:latin typeface="Garamond" panose="02020404030301010803" pitchFamily="18" charset="0"/>
              </a:rPr>
              <a:t> the following meeting is properly posted under the OML</a:t>
            </a:r>
          </a:p>
          <a:p>
            <a:pPr>
              <a:lnSpc>
                <a:spcPct val="100000"/>
              </a:lnSpc>
              <a:spcBef>
                <a:spcPts val="0"/>
              </a:spcBef>
              <a:buFont typeface="Wingdings" panose="05000000000000000000" pitchFamily="2" charset="2"/>
              <a:buChar char="§"/>
            </a:pPr>
            <a:r>
              <a:rPr lang="en-US" altLang="en-US" sz="2400" dirty="0">
                <a:solidFill>
                  <a:prstClr val="black"/>
                </a:solidFill>
                <a:latin typeface="Garamond" panose="02020404030301010803" pitchFamily="18" charset="0"/>
              </a:rPr>
              <a:t>The notice required under the OML </a:t>
            </a:r>
            <a:r>
              <a:rPr lang="en-US" altLang="en-US" sz="2400" i="1" dirty="0">
                <a:solidFill>
                  <a:srgbClr val="C00000"/>
                </a:solidFill>
                <a:latin typeface="Garamond" panose="02020404030301010803" pitchFamily="18" charset="0"/>
              </a:rPr>
              <a:t>does  not substitute for or otherwise supersede</a:t>
            </a:r>
            <a:r>
              <a:rPr lang="en-US" altLang="en-US" sz="2400" dirty="0">
                <a:solidFill>
                  <a:prstClr val="black"/>
                </a:solidFill>
                <a:latin typeface="Garamond" panose="02020404030301010803" pitchFamily="18" charset="0"/>
              </a:rPr>
              <a:t> notice requirements under other applicable laws.</a:t>
            </a:r>
          </a:p>
          <a:p>
            <a:endParaRPr lang="en-US" dirty="0"/>
          </a:p>
        </p:txBody>
      </p:sp>
    </p:spTree>
    <p:extLst>
      <p:ext uri="{BB962C8B-B14F-4D97-AF65-F5344CB8AC3E}">
        <p14:creationId xmlns:p14="http://schemas.microsoft.com/office/powerpoint/2010/main" val="90832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33CC"/>
                </a:solidFill>
                <a:effectLst>
                  <a:outerShdw blurRad="38100" dist="38100" dir="2700000" algn="tl">
                    <a:srgbClr val="000000">
                      <a:alpha val="43137"/>
                    </a:srgbClr>
                  </a:outerShdw>
                </a:effectLst>
                <a:latin typeface="Century Gothic" panose="020B0502020202020204" pitchFamily="34" charset="0"/>
              </a:rPr>
              <a:t>More on Agendas…</a:t>
            </a: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defRPr/>
            </a:pPr>
            <a:r>
              <a:rPr lang="en-US" altLang="en-US" dirty="0">
                <a:latin typeface="Garamond" panose="02020404030301010803" pitchFamily="18" charset="0"/>
              </a:rPr>
              <a:t>Location of Posting – must be filed with Town Clerk and posted in a manner conspicuously visible to the public at all hours in, on or near Town Hall (and accessible at Clerk’s office during normal business hours).</a:t>
            </a:r>
          </a:p>
          <a:p>
            <a:pPr>
              <a:buFont typeface="Wingdings" panose="05000000000000000000" pitchFamily="2" charset="2"/>
              <a:buChar char="§"/>
              <a:defRPr/>
            </a:pPr>
            <a:r>
              <a:rPr lang="en-US" altLang="en-US" dirty="0">
                <a:latin typeface="Garamond" panose="02020404030301010803" pitchFamily="18" charset="0"/>
              </a:rPr>
              <a:t>Write out terms that may not be familiar to the general public (i.e. replacing "HUD CPD HOME" with "Department of Housing and Urban Development Community Planning and Development HOME Investment Partnerships Program").</a:t>
            </a:r>
          </a:p>
          <a:p>
            <a:pPr>
              <a:buFont typeface="Wingdings" panose="05000000000000000000" pitchFamily="2" charset="2"/>
              <a:buChar char="§"/>
              <a:defRPr/>
            </a:pPr>
            <a:r>
              <a:rPr lang="en-US" altLang="en-US" dirty="0">
                <a:latin typeface="Garamond" panose="02020404030301010803" pitchFamily="18" charset="0"/>
              </a:rPr>
              <a:t>Meeting notice must indicate time/date of </a:t>
            </a:r>
            <a:r>
              <a:rPr lang="en-US" altLang="en-US" i="1" u="sng" dirty="0">
                <a:latin typeface="Garamond" panose="02020404030301010803" pitchFamily="18" charset="0"/>
              </a:rPr>
              <a:t>posting</a:t>
            </a:r>
            <a:r>
              <a:rPr lang="en-US" altLang="en-US" dirty="0">
                <a:latin typeface="Garamond" panose="02020404030301010803" pitchFamily="18" charset="0"/>
              </a:rPr>
              <a:t>.</a:t>
            </a:r>
          </a:p>
          <a:p>
            <a:pPr>
              <a:buFont typeface="Wingdings" panose="05000000000000000000" pitchFamily="2" charset="2"/>
              <a:buChar char="§"/>
              <a:defRPr/>
            </a:pPr>
            <a:r>
              <a:rPr lang="en-US" altLang="en-US" dirty="0">
                <a:latin typeface="Garamond" panose="02020404030301010803" pitchFamily="18" charset="0"/>
              </a:rPr>
              <a:t>If revised, must state both the date and time of the original posting and the date and time of the revised posting.</a:t>
            </a:r>
          </a:p>
          <a:p>
            <a:endParaRPr lang="en-US" dirty="0"/>
          </a:p>
        </p:txBody>
      </p:sp>
    </p:spTree>
    <p:extLst>
      <p:ext uri="{BB962C8B-B14F-4D97-AF65-F5344CB8AC3E}">
        <p14:creationId xmlns:p14="http://schemas.microsoft.com/office/powerpoint/2010/main" val="2325655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44337" y="165254"/>
            <a:ext cx="8081999" cy="1112829"/>
          </a:xfrm>
        </p:spPr>
        <p:txBody>
          <a:bodyPr>
            <a:noAutofit/>
          </a:bodyPr>
          <a:lstStyle/>
          <a:p>
            <a:pPr algn="ctr">
              <a:defRPr/>
            </a:pPr>
            <a:r>
              <a:rPr lang="en-US" altLang="en-US" sz="3200" b="1" dirty="0">
                <a:solidFill>
                  <a:srgbClr val="FF0066"/>
                </a:solidFill>
                <a:latin typeface="Century Gothic" panose="020B0502020202020204" pitchFamily="34" charset="0"/>
                <a:ea typeface="MS PGothic" pitchFamily="34" charset="-128"/>
              </a:rPr>
              <a:t>What can we talk about???</a:t>
            </a:r>
          </a:p>
        </p:txBody>
      </p:sp>
      <p:sp>
        <p:nvSpPr>
          <p:cNvPr id="44035" name="Rectangle 3"/>
          <p:cNvSpPr>
            <a:spLocks noGrp="1" noChangeArrowheads="1"/>
          </p:cNvSpPr>
          <p:nvPr>
            <p:ph idx="1"/>
          </p:nvPr>
        </p:nvSpPr>
        <p:spPr>
          <a:xfrm>
            <a:off x="1887558" y="1553378"/>
            <a:ext cx="8196243" cy="5210960"/>
          </a:xfrm>
        </p:spPr>
        <p:txBody>
          <a:bodyPr>
            <a:normAutofit/>
          </a:bodyPr>
          <a:lstStyle/>
          <a:p>
            <a:pPr marL="631825" lvl="1" indent="-457200">
              <a:buFont typeface="Wingdings" panose="05000000000000000000" pitchFamily="2" charset="2"/>
              <a:buChar char="§"/>
            </a:pPr>
            <a:r>
              <a:rPr lang="en-US" altLang="en-US" b="1" dirty="0">
                <a:latin typeface="Garamond" panose="02020404030301010803" pitchFamily="18" charset="0"/>
              </a:rPr>
              <a:t>Matters not reasonably anticipated </a:t>
            </a:r>
            <a:r>
              <a:rPr lang="en-US" altLang="en-US" dirty="0">
                <a:latin typeface="Garamond" panose="02020404030301010803" pitchFamily="18" charset="0"/>
              </a:rPr>
              <a:t>by Chair MUST be added to agenda after posting deadline to extent feasible</a:t>
            </a:r>
          </a:p>
          <a:p>
            <a:pPr marL="1125537" lvl="3" indent="-342900">
              <a:buFont typeface="Wingdings" panose="05000000000000000000" pitchFamily="2" charset="2"/>
              <a:buChar char="ü"/>
            </a:pPr>
            <a:r>
              <a:rPr lang="en-US" altLang="en-US" sz="2400" dirty="0">
                <a:solidFill>
                  <a:srgbClr val="002060"/>
                </a:solidFill>
                <a:latin typeface="Garamond" panose="02020404030301010803" pitchFamily="18" charset="0"/>
              </a:rPr>
              <a:t>Updated agenda must show time and date of update, as well as change to agenda</a:t>
            </a:r>
          </a:p>
          <a:p>
            <a:pPr marL="631825" lvl="1" indent="-457200">
              <a:buFont typeface="Wingdings" panose="05000000000000000000" pitchFamily="2" charset="2"/>
              <a:buChar char="§"/>
            </a:pPr>
            <a:r>
              <a:rPr lang="en-US" altLang="en-US" b="1" dirty="0">
                <a:latin typeface="Garamond" panose="02020404030301010803" pitchFamily="18" charset="0"/>
              </a:rPr>
              <a:t>Matters not reasonably anticipated </a:t>
            </a:r>
            <a:r>
              <a:rPr lang="en-US" altLang="en-US" dirty="0">
                <a:latin typeface="Garamond" panose="02020404030301010803" pitchFamily="18" charset="0"/>
              </a:rPr>
              <a:t>by Chair MAY be discussed and acted upon</a:t>
            </a:r>
          </a:p>
          <a:p>
            <a:pPr marL="1139825" lvl="3" indent="-342900">
              <a:buFont typeface="Wingdings" panose="05000000000000000000" pitchFamily="2" charset="2"/>
              <a:buChar char="ü"/>
            </a:pPr>
            <a:r>
              <a:rPr lang="en-US" altLang="en-US" sz="2400" b="1" dirty="0">
                <a:solidFill>
                  <a:srgbClr val="002060"/>
                </a:solidFill>
                <a:latin typeface="Garamond" panose="02020404030301010803" pitchFamily="18" charset="0"/>
              </a:rPr>
              <a:t>AG recommends </a:t>
            </a:r>
            <a:r>
              <a:rPr lang="en-US" altLang="en-US" sz="2400" dirty="0">
                <a:solidFill>
                  <a:srgbClr val="002060"/>
                </a:solidFill>
                <a:latin typeface="Garamond" panose="02020404030301010803" pitchFamily="18" charset="0"/>
              </a:rPr>
              <a:t>that unless matter requires immediate action, should be put off to later meeting and included in posting </a:t>
            </a:r>
          </a:p>
        </p:txBody>
      </p:sp>
      <p:pic>
        <p:nvPicPr>
          <p:cNvPr id="440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5222765" y="4657064"/>
            <a:ext cx="1307802" cy="1743736"/>
          </a:xfrm>
          <a:prstGeom prst="rect">
            <a:avLst/>
          </a:prstGeom>
        </p:spPr>
      </p:pic>
    </p:spTree>
    <p:extLst>
      <p:ext uri="{BB962C8B-B14F-4D97-AF65-F5344CB8AC3E}">
        <p14:creationId xmlns:p14="http://schemas.microsoft.com/office/powerpoint/2010/main" val="452046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6088" y="3058153"/>
            <a:ext cx="3583808" cy="3583808"/>
          </a:xfrm>
          <a:prstGeom prst="rect">
            <a:avLst/>
          </a:prstGeom>
        </p:spPr>
      </p:pic>
      <p:sp>
        <p:nvSpPr>
          <p:cNvPr id="2" name="Title 1"/>
          <p:cNvSpPr>
            <a:spLocks noGrp="1"/>
          </p:cNvSpPr>
          <p:nvPr>
            <p:ph type="title"/>
          </p:nvPr>
        </p:nvSpPr>
        <p:spPr/>
        <p:txBody>
          <a:bodyPr/>
          <a:lstStyle/>
          <a:p>
            <a:pPr algn="ctr"/>
            <a:r>
              <a:rPr lang="en-US" sz="3200" b="1" i="1" dirty="0">
                <a:solidFill>
                  <a:srgbClr val="008000"/>
                </a:solidFill>
                <a:latin typeface="Century Gothic" panose="020B0502020202020204" pitchFamily="34" charset="0"/>
                <a:ea typeface="MS PGothic" pitchFamily="34" charset="-128"/>
              </a:rPr>
              <a:t>Notice – Placeholders Now a “No Go”</a:t>
            </a:r>
            <a:endParaRPr lang="en-US" i="1" dirty="0">
              <a:solidFill>
                <a:srgbClr val="008000"/>
              </a:solidFill>
            </a:endParaRPr>
          </a:p>
        </p:txBody>
      </p:sp>
      <p:sp>
        <p:nvSpPr>
          <p:cNvPr id="3" name="Content Placeholder 2"/>
          <p:cNvSpPr>
            <a:spLocks noGrp="1"/>
          </p:cNvSpPr>
          <p:nvPr>
            <p:ph idx="1"/>
          </p:nvPr>
        </p:nvSpPr>
        <p:spPr>
          <a:xfrm>
            <a:off x="1915887" y="1547447"/>
            <a:ext cx="8123464" cy="4629517"/>
          </a:xfrm>
        </p:spPr>
        <p:txBody>
          <a:bodyPr>
            <a:normAutofit/>
          </a:bodyPr>
          <a:lstStyle/>
          <a:p>
            <a:pPr marL="0" indent="0">
              <a:lnSpc>
                <a:spcPct val="100000"/>
              </a:lnSpc>
              <a:spcBef>
                <a:spcPct val="20000"/>
              </a:spcBef>
              <a:buNone/>
            </a:pPr>
            <a:r>
              <a:rPr lang="en-US" sz="3200" dirty="0">
                <a:solidFill>
                  <a:prstClr val="black"/>
                </a:solidFill>
                <a:latin typeface="Garamond" panose="02020404030301010803" pitchFamily="18" charset="0"/>
              </a:rPr>
              <a:t>Regularly occurring items need more detail, so, unless included to notify the public that unanticipated issues may be discussed: </a:t>
            </a:r>
          </a:p>
          <a:p>
            <a:pPr marL="0" indent="0" algn="ctr">
              <a:lnSpc>
                <a:spcPct val="100000"/>
              </a:lnSpc>
              <a:spcBef>
                <a:spcPct val="20000"/>
              </a:spcBef>
              <a:buNone/>
            </a:pPr>
            <a:r>
              <a:rPr lang="en-US" sz="4600" b="1" dirty="0">
                <a:solidFill>
                  <a:prstClr val="black"/>
                </a:solidFill>
                <a:latin typeface="Garamond" panose="02020404030301010803" pitchFamily="18" charset="0"/>
              </a:rPr>
              <a:t>New Business</a:t>
            </a:r>
          </a:p>
          <a:p>
            <a:pPr marL="0" indent="0" algn="ctr">
              <a:lnSpc>
                <a:spcPct val="100000"/>
              </a:lnSpc>
              <a:spcBef>
                <a:spcPct val="20000"/>
              </a:spcBef>
              <a:buNone/>
            </a:pPr>
            <a:r>
              <a:rPr lang="en-US" sz="4600" b="1" dirty="0">
                <a:solidFill>
                  <a:prstClr val="black"/>
                </a:solidFill>
                <a:latin typeface="Garamond" panose="02020404030301010803" pitchFamily="18" charset="0"/>
              </a:rPr>
              <a:t>Old Business</a:t>
            </a:r>
          </a:p>
          <a:p>
            <a:pPr marL="0" indent="0" algn="ctr">
              <a:lnSpc>
                <a:spcPct val="100000"/>
              </a:lnSpc>
              <a:spcBef>
                <a:spcPct val="20000"/>
              </a:spcBef>
              <a:buNone/>
            </a:pPr>
            <a:r>
              <a:rPr lang="en-US" sz="4600" b="1" dirty="0">
                <a:solidFill>
                  <a:prstClr val="black"/>
                </a:solidFill>
                <a:latin typeface="Garamond" panose="02020404030301010803" pitchFamily="18" charset="0"/>
              </a:rPr>
              <a:t>DPW Superintendent Report</a:t>
            </a:r>
          </a:p>
          <a:p>
            <a:endParaRPr lang="en-US" dirty="0"/>
          </a:p>
        </p:txBody>
      </p:sp>
    </p:spTree>
    <p:extLst>
      <p:ext uri="{BB962C8B-B14F-4D97-AF65-F5344CB8AC3E}">
        <p14:creationId xmlns:p14="http://schemas.microsoft.com/office/powerpoint/2010/main" val="1172158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422672" y="2663286"/>
            <a:ext cx="2089248" cy="1920420"/>
          </a:xfrm>
          <a:prstGeom prst="rect">
            <a:avLst/>
          </a:prstGeom>
        </p:spPr>
      </p:pic>
      <p:sp>
        <p:nvSpPr>
          <p:cNvPr id="16387" name="Rectangle 3"/>
          <p:cNvSpPr>
            <a:spLocks noGrp="1"/>
          </p:cNvSpPr>
          <p:nvPr>
            <p:ph idx="1"/>
          </p:nvPr>
        </p:nvSpPr>
        <p:spPr>
          <a:xfrm>
            <a:off x="1643386" y="349396"/>
            <a:ext cx="8055022" cy="5930824"/>
          </a:xfrm>
          <a:prstGeom prst="rect">
            <a:avLst/>
          </a:prstGeom>
        </p:spPr>
        <p:txBody>
          <a:bodyPr>
            <a:normAutofit/>
          </a:bodyPr>
          <a:lstStyle/>
          <a:p>
            <a:pPr marL="517525" indent="-342900">
              <a:buClr>
                <a:schemeClr val="tx1"/>
              </a:buClr>
              <a:buFont typeface="Wingdings" panose="05000000000000000000" pitchFamily="2" charset="2"/>
              <a:buChar char="§"/>
              <a:defRPr/>
            </a:pPr>
            <a:endParaRPr lang="en-US" altLang="en-US" sz="2400" dirty="0">
              <a:latin typeface="Garamond" panose="02020404030301010803" pitchFamily="18" charset="0"/>
            </a:endParaRPr>
          </a:p>
          <a:p>
            <a:pPr marL="517525" indent="-342900">
              <a:buClr>
                <a:schemeClr val="tx1"/>
              </a:buClr>
              <a:buFont typeface="Wingdings" panose="05000000000000000000" pitchFamily="2" charset="2"/>
              <a:buChar char="§"/>
              <a:defRPr/>
            </a:pPr>
            <a:endParaRPr lang="en-US" altLang="en-US" sz="2400" dirty="0">
              <a:latin typeface="Garamond" panose="02020404030301010803" pitchFamily="18" charset="0"/>
            </a:endParaRPr>
          </a:p>
          <a:p>
            <a:pPr marL="517525" indent="-342900">
              <a:buClr>
                <a:schemeClr val="tx1"/>
              </a:buClr>
              <a:buFont typeface="Wingdings" panose="05000000000000000000" pitchFamily="2" charset="2"/>
              <a:buChar char="§"/>
              <a:defRPr/>
            </a:pPr>
            <a:r>
              <a:rPr lang="en-US" altLang="en-US" sz="2400" dirty="0">
                <a:latin typeface="Garamond" panose="02020404030301010803" pitchFamily="18" charset="0"/>
              </a:rPr>
              <a:t>Limited instances when a public body can meet without the requisite 48 hours advance notice/posting.</a:t>
            </a:r>
          </a:p>
          <a:p>
            <a:pPr marL="517525" indent="-342900">
              <a:buClr>
                <a:schemeClr val="tx1"/>
              </a:buClr>
              <a:buFont typeface="Wingdings" panose="05000000000000000000" pitchFamily="2" charset="2"/>
              <a:buChar char="§"/>
              <a:defRPr/>
            </a:pPr>
            <a:r>
              <a:rPr lang="en-US" altLang="en-US" sz="2400" dirty="0">
                <a:latin typeface="Garamond" panose="02020404030301010803" pitchFamily="18" charset="0"/>
              </a:rPr>
              <a:t>Poor planning does not equal an emergency!</a:t>
            </a:r>
          </a:p>
          <a:p>
            <a:pPr marL="517525" indent="-342900">
              <a:buClr>
                <a:schemeClr val="tx1"/>
              </a:buClr>
              <a:buFont typeface="Wingdings" panose="05000000000000000000" pitchFamily="2" charset="2"/>
              <a:buChar char="§"/>
              <a:defRPr/>
            </a:pPr>
            <a:r>
              <a:rPr lang="en-US" altLang="en-US" sz="2400" dirty="0">
                <a:latin typeface="Garamond" panose="02020404030301010803" pitchFamily="18" charset="0"/>
              </a:rPr>
              <a:t>Natural disasters and public safety issues do qualify as emergencies.</a:t>
            </a:r>
          </a:p>
          <a:p>
            <a:pPr marL="517525" indent="-342900">
              <a:buClr>
                <a:schemeClr val="tx1"/>
              </a:buClr>
              <a:buFont typeface="Wingdings" panose="05000000000000000000" pitchFamily="2" charset="2"/>
              <a:buChar char="§"/>
              <a:defRPr/>
            </a:pPr>
            <a:r>
              <a:rPr lang="en-US" altLang="en-US" sz="2400" b="1" i="1" u="sng" dirty="0">
                <a:latin typeface="Garamond" panose="02020404030301010803" pitchFamily="18" charset="0"/>
              </a:rPr>
              <a:t>Practical</a:t>
            </a:r>
            <a:r>
              <a:rPr lang="en-US" altLang="en-US" sz="2400" b="1" i="1" dirty="0">
                <a:latin typeface="Garamond" panose="02020404030301010803" pitchFamily="18" charset="0"/>
              </a:rPr>
              <a:t> Recommendations</a:t>
            </a:r>
            <a:r>
              <a:rPr lang="en-US" altLang="en-US" sz="2400" dirty="0">
                <a:latin typeface="Garamond" panose="02020404030301010803" pitchFamily="18" charset="0"/>
              </a:rPr>
              <a:t>:</a:t>
            </a:r>
          </a:p>
          <a:p>
            <a:pPr marL="836612" lvl="2" indent="-285750">
              <a:buFont typeface="Wingdings" panose="05000000000000000000" pitchFamily="2" charset="2"/>
              <a:buChar char="§"/>
              <a:defRPr/>
            </a:pPr>
            <a:r>
              <a:rPr lang="en-US" altLang="en-US" sz="2400" dirty="0">
                <a:latin typeface="Garamond" panose="02020404030301010803" pitchFamily="18" charset="0"/>
              </a:rPr>
              <a:t>Comply with the law to the extent possible;</a:t>
            </a:r>
          </a:p>
          <a:p>
            <a:pPr marL="836612" lvl="2" indent="-285750">
              <a:buFont typeface="Wingdings" panose="05000000000000000000" pitchFamily="2" charset="2"/>
              <a:buChar char="§"/>
              <a:defRPr/>
            </a:pPr>
            <a:r>
              <a:rPr lang="en-US" altLang="en-US" sz="2400" dirty="0">
                <a:latin typeface="Garamond" panose="02020404030301010803" pitchFamily="18" charset="0"/>
              </a:rPr>
              <a:t>Limit deliberations to emergency matter;</a:t>
            </a:r>
          </a:p>
          <a:p>
            <a:pPr marL="836612" lvl="2" indent="-285750">
              <a:buFont typeface="Wingdings" panose="05000000000000000000" pitchFamily="2" charset="2"/>
              <a:buChar char="§"/>
              <a:defRPr/>
            </a:pPr>
            <a:r>
              <a:rPr lang="en-US" altLang="en-US" sz="2400" dirty="0">
                <a:latin typeface="Garamond" panose="02020404030301010803" pitchFamily="18" charset="0"/>
              </a:rPr>
              <a:t>Take minutes of meeting, and review and include with minutes of next regularly scheduled meeting;</a:t>
            </a:r>
          </a:p>
          <a:p>
            <a:pPr marL="836612" lvl="2" indent="-285750">
              <a:buFont typeface="Wingdings" panose="05000000000000000000" pitchFamily="2" charset="2"/>
              <a:buChar char="§"/>
              <a:defRPr/>
            </a:pPr>
            <a:r>
              <a:rPr lang="en-US" altLang="en-US" sz="2400" dirty="0">
                <a:latin typeface="Garamond" panose="02020404030301010803" pitchFamily="18" charset="0"/>
              </a:rPr>
              <a:t>When posting an emergency meeting, consider posting a follow-up regular meeting as well, to allow body to ratify the action taken at emergency meeting.</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446" y="6209094"/>
            <a:ext cx="1122218" cy="30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1742209" y="315375"/>
            <a:ext cx="8382000" cy="449418"/>
          </a:xfrm>
          <a:prstGeom prst="rect">
            <a:avLst/>
          </a:prstGeom>
        </p:spPr>
        <p:txBody>
          <a:bodyPr vert="horz" wrap="square" lIns="0" tIns="0" rIns="0" bIns="0" rtlCol="0" anchor="t">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a:lstStyle>
          <a:p>
            <a:pPr algn="ctr" eaLnBrk="1" hangingPunct="1">
              <a:defRPr/>
            </a:pPr>
            <a:r>
              <a:rPr lang="en-US" sz="3200" b="1" dirty="0">
                <a:solidFill>
                  <a:srgbClr val="0070C0"/>
                </a:solidFill>
                <a:effectLst/>
                <a:latin typeface="Century Gothic" panose="020B0502020202020204" pitchFamily="34" charset="0"/>
              </a:rPr>
              <a:t>Notice – </a:t>
            </a:r>
            <a:r>
              <a:rPr lang="en-US" sz="3200" b="1" dirty="0">
                <a:solidFill>
                  <a:srgbClr val="0070C0"/>
                </a:solidFill>
                <a:effectLst/>
                <a:latin typeface="Goudy Stout" panose="0202090407030B020401" pitchFamily="18" charset="0"/>
              </a:rPr>
              <a:t>Emergencies</a:t>
            </a:r>
          </a:p>
        </p:txBody>
      </p:sp>
    </p:spTree>
    <p:extLst>
      <p:ext uri="{BB962C8B-B14F-4D97-AF65-F5344CB8AC3E}">
        <p14:creationId xmlns:p14="http://schemas.microsoft.com/office/powerpoint/2010/main" val="389727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1892805" y="1377517"/>
            <a:ext cx="8170862" cy="4699868"/>
          </a:xfrm>
        </p:spPr>
        <p:txBody>
          <a:bodyPr>
            <a:normAutofit/>
          </a:bodyPr>
          <a:lstStyle/>
          <a:p>
            <a:pPr eaLnBrk="1" hangingPunct="1">
              <a:buClr>
                <a:schemeClr val="tx1"/>
              </a:buClr>
              <a:buFont typeface="Wingdings" panose="05000000000000000000" pitchFamily="2" charset="2"/>
              <a:buChar char="§"/>
              <a:defRPr/>
            </a:pPr>
            <a:r>
              <a:rPr lang="en-US" altLang="ja-JP" sz="2400" dirty="0">
                <a:latin typeface="Garamond" panose="02020404030301010803" pitchFamily="18" charset="0"/>
              </a:rPr>
              <a:t>  Chair must make public statement regarding audio or video recording if attendee intends to record (basis – MA wiretap statute).</a:t>
            </a:r>
          </a:p>
          <a:p>
            <a:pPr eaLnBrk="1" hangingPunct="1">
              <a:buClr>
                <a:schemeClr val="tx1"/>
              </a:buClr>
              <a:buFont typeface="Wingdings" panose="05000000000000000000" pitchFamily="2" charset="2"/>
              <a:buChar char="§"/>
              <a:defRPr/>
            </a:pPr>
            <a:r>
              <a:rPr lang="en-US" altLang="en-US" sz="2400" dirty="0">
                <a:latin typeface="Garamond" panose="02020404030301010803" pitchFamily="18" charset="0"/>
              </a:rPr>
              <a:t>  Recording by individuals:</a:t>
            </a:r>
          </a:p>
          <a:p>
            <a:pPr lvl="1" eaLnBrk="1" hangingPunct="1">
              <a:buFont typeface="Wingdings" panose="05000000000000000000" pitchFamily="2" charset="2"/>
              <a:buChar char="§"/>
              <a:defRPr/>
            </a:pPr>
            <a:r>
              <a:rPr lang="en-US" altLang="en-US" dirty="0">
                <a:latin typeface="Garamond" panose="02020404030301010803" pitchFamily="18" charset="0"/>
              </a:rPr>
              <a:t>Must inform the Chair;</a:t>
            </a:r>
          </a:p>
          <a:p>
            <a:pPr lvl="1" eaLnBrk="1" hangingPunct="1">
              <a:buFont typeface="Wingdings" panose="05000000000000000000" pitchFamily="2" charset="2"/>
              <a:buChar char="§"/>
              <a:defRPr/>
            </a:pPr>
            <a:r>
              <a:rPr lang="en-US" altLang="en-US" dirty="0">
                <a:latin typeface="Garamond" panose="02020404030301010803" pitchFamily="18" charset="0"/>
              </a:rPr>
              <a:t>Chair must make required announcement;</a:t>
            </a:r>
          </a:p>
          <a:p>
            <a:pPr lvl="1" eaLnBrk="1" hangingPunct="1">
              <a:buFont typeface="Wingdings" panose="05000000000000000000" pitchFamily="2" charset="2"/>
              <a:buChar char="§"/>
              <a:defRPr/>
            </a:pPr>
            <a:r>
              <a:rPr lang="en-US" altLang="en-US" dirty="0">
                <a:latin typeface="Garamond" panose="02020404030301010803" pitchFamily="18" charset="0"/>
              </a:rPr>
              <a:t>Chair may reasonably regulate recordings (placement, operation of equipment)</a:t>
            </a:r>
          </a:p>
          <a:p>
            <a:pPr lvl="1" eaLnBrk="1" hangingPunct="1">
              <a:buFont typeface="Wingdings" panose="05000000000000000000" pitchFamily="2" charset="2"/>
              <a:buChar char="§"/>
            </a:pPr>
            <a:endParaRPr lang="en-US" altLang="en-US" dirty="0">
              <a:latin typeface="Garamond" panose="02020404030301010803" pitchFamily="18" charset="0"/>
              <a:ea typeface="ＭＳ Ｐゴシック" pitchFamily="34" charset="-128"/>
            </a:endParaRPr>
          </a:p>
        </p:txBody>
      </p:sp>
      <p:pic>
        <p:nvPicPr>
          <p:cNvPr id="4198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3851" y="6246814"/>
            <a:ext cx="1146175"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a:xfrm>
            <a:off x="1524001" y="312451"/>
            <a:ext cx="8908473" cy="443198"/>
          </a:xfrm>
          <a:prstGeom prst="rect">
            <a:avLst/>
          </a:prstGeom>
        </p:spPr>
        <p:txBody>
          <a:bodyPr vert="horz" wrap="square" lIns="0" tIns="0" rIns="0" bIns="0" rtlCol="0" anchor="t">
            <a:spAutoFit/>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a:lstStyle>
          <a:p>
            <a:pPr algn="ctr" eaLnBrk="1" hangingPunct="1">
              <a:defRPr/>
            </a:pPr>
            <a:r>
              <a:rPr lang="en-US" sz="3200" b="1" dirty="0">
                <a:solidFill>
                  <a:schemeClr val="bg2">
                    <a:lumMod val="75000"/>
                  </a:schemeClr>
                </a:solidFill>
                <a:effectLst/>
                <a:latin typeface="Century Gothic" panose="020B0502020202020204" pitchFamily="34" charset="0"/>
              </a:rPr>
              <a:t>Conducting Meetings - Recording </a:t>
            </a:r>
          </a:p>
        </p:txBody>
      </p:sp>
      <p:pic>
        <p:nvPicPr>
          <p:cNvPr id="2" name="Picture 1"/>
          <p:cNvPicPr>
            <a:picLocks noChangeAspect="1"/>
          </p:cNvPicPr>
          <p:nvPr/>
        </p:nvPicPr>
        <p:blipFill>
          <a:blip r:embed="rId4"/>
          <a:stretch>
            <a:fillRect/>
          </a:stretch>
        </p:blipFill>
        <p:spPr>
          <a:xfrm>
            <a:off x="4837569" y="4830339"/>
            <a:ext cx="1929026" cy="1247047"/>
          </a:xfrm>
          <a:prstGeom prst="rect">
            <a:avLst/>
          </a:prstGeom>
        </p:spPr>
      </p:pic>
    </p:spTree>
    <p:extLst>
      <p:ext uri="{BB962C8B-B14F-4D97-AF65-F5344CB8AC3E}">
        <p14:creationId xmlns:p14="http://schemas.microsoft.com/office/powerpoint/2010/main" val="1873164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1905000" y="1282702"/>
            <a:ext cx="8188036" cy="5118099"/>
          </a:xfrm>
        </p:spPr>
        <p:txBody>
          <a:bodyPr>
            <a:normAutofit/>
          </a:bodyPr>
          <a:lstStyle/>
          <a:p>
            <a:pPr marL="136522" indent="0" algn="just">
              <a:lnSpc>
                <a:spcPct val="80000"/>
              </a:lnSpc>
              <a:buNone/>
            </a:pPr>
            <a:r>
              <a:rPr lang="en-US" altLang="en-US" dirty="0">
                <a:latin typeface="Book Antiqua" panose="02040602050305030304" pitchFamily="18" charset="0"/>
              </a:rPr>
              <a:t>This information is provided as a service by KP Law, P.C. This information is general in nature and does not, and is not intended to, constitute legal advice.  Neither the provision nor receipt of this information creates an attorney-client relationship between the presenter and the recipient.  You are advised not to take, or to refrain from taking, any action based on this information without consulting legal counsel about the specific issue(s).</a:t>
            </a:r>
          </a:p>
        </p:txBody>
      </p:sp>
      <p:sp>
        <p:nvSpPr>
          <p:cNvPr id="12291" name="Rectangle 2"/>
          <p:cNvSpPr txBox="1">
            <a:spLocks noChangeArrowheads="1"/>
          </p:cNvSpPr>
          <p:nvPr/>
        </p:nvSpPr>
        <p:spPr bwMode="auto">
          <a:xfrm>
            <a:off x="1524000" y="465139"/>
            <a:ext cx="8763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fontAlgn="base">
              <a:lnSpc>
                <a:spcPct val="90000"/>
              </a:lnSpc>
              <a:spcBef>
                <a:spcPct val="0"/>
              </a:spcBef>
              <a:spcAft>
                <a:spcPct val="0"/>
              </a:spcAft>
              <a:buClrTx/>
              <a:buSzTx/>
              <a:buFontTx/>
              <a:buNone/>
            </a:pPr>
            <a:r>
              <a:rPr lang="en-US" altLang="en-US" sz="3600" b="1" dirty="0">
                <a:solidFill>
                  <a:srgbClr val="C00000"/>
                </a:solidFill>
                <a:latin typeface="Century Gothic" panose="020B0502020202020204" pitchFamily="34" charset="0"/>
                <a:ea typeface="MS PGothic" panose="020B0600070205080204" pitchFamily="34" charset="-128"/>
                <a:cs typeface="Arial" panose="020B0604020202020204" pitchFamily="34" charset="0"/>
              </a:rPr>
              <a:t>Disclaimer</a:t>
            </a: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6924" y="64008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596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4294967295"/>
          </p:nvPr>
        </p:nvSpPr>
        <p:spPr>
          <a:xfrm>
            <a:off x="1743076" y="1251963"/>
            <a:ext cx="8478837" cy="5381625"/>
          </a:xfrm>
        </p:spPr>
        <p:txBody>
          <a:bodyPr rtlCol="0">
            <a:noAutofit/>
          </a:bodyPr>
          <a:lstStyle/>
          <a:p>
            <a:pPr marL="137160" indent="0">
              <a:lnSpc>
                <a:spcPct val="80000"/>
              </a:lnSpc>
              <a:buClr>
                <a:schemeClr val="tx1">
                  <a:shade val="95000"/>
                </a:schemeClr>
              </a:buClr>
              <a:buNone/>
              <a:defRPr/>
            </a:pPr>
            <a:r>
              <a:rPr lang="en-US" altLang="en-US" sz="2600" b="1" dirty="0">
                <a:latin typeface="Garamond" panose="02020404030301010803" pitchFamily="18" charset="0"/>
              </a:rPr>
              <a:t>Process</a:t>
            </a:r>
            <a:r>
              <a:rPr lang="en-US" altLang="en-US" sz="2600" dirty="0">
                <a:latin typeface="Garamond" panose="02020404030301010803" pitchFamily="18" charset="0"/>
              </a:rPr>
              <a:t>:</a:t>
            </a:r>
          </a:p>
          <a:p>
            <a:pPr marL="868680" lvl="1" indent="-283464">
              <a:lnSpc>
                <a:spcPct val="80000"/>
              </a:lnSpc>
              <a:defRPr/>
            </a:pPr>
            <a:r>
              <a:rPr lang="en-US" altLang="en-US" sz="2600" dirty="0">
                <a:latin typeface="Garamond" panose="02020404030301010803" pitchFamily="18" charset="0"/>
              </a:rPr>
              <a:t>First convene in open session.</a:t>
            </a:r>
          </a:p>
          <a:p>
            <a:pPr marL="868680" lvl="1" indent="-283464">
              <a:lnSpc>
                <a:spcPct val="80000"/>
              </a:lnSpc>
              <a:defRPr/>
            </a:pPr>
            <a:r>
              <a:rPr lang="en-US" altLang="en-US" sz="2600" dirty="0">
                <a:latin typeface="Garamond" panose="02020404030301010803" pitchFamily="18" charset="0"/>
              </a:rPr>
              <a:t>Announce the purpose(s) of executive session </a:t>
            </a:r>
            <a:r>
              <a:rPr lang="en-US" altLang="en-US" sz="2600" b="1" dirty="0">
                <a:solidFill>
                  <a:srgbClr val="0070C0"/>
                </a:solidFill>
                <a:latin typeface="Garamond" panose="02020404030301010803" pitchFamily="18" charset="0"/>
              </a:rPr>
              <a:t>“stating all subjects that may be revealed without compromising the purpose for which the executive session was called.”</a:t>
            </a:r>
            <a:endParaRPr lang="en-US" altLang="ja-JP" sz="2600" dirty="0">
              <a:latin typeface="Garamond" panose="02020404030301010803" pitchFamily="18" charset="0"/>
            </a:endParaRPr>
          </a:p>
          <a:p>
            <a:pPr marL="868680" lvl="1" indent="-283464">
              <a:lnSpc>
                <a:spcPct val="80000"/>
              </a:lnSpc>
              <a:defRPr/>
            </a:pPr>
            <a:r>
              <a:rPr lang="en-US" altLang="en-US" sz="2600" dirty="0">
                <a:latin typeface="Garamond" panose="02020404030301010803" pitchFamily="18" charset="0"/>
              </a:rPr>
              <a:t>Take and record roll-call to go into executive session.</a:t>
            </a:r>
          </a:p>
          <a:p>
            <a:pPr marL="868680" lvl="1" indent="-283464">
              <a:lnSpc>
                <a:spcPct val="80000"/>
              </a:lnSpc>
              <a:defRPr/>
            </a:pPr>
            <a:r>
              <a:rPr lang="en-US" altLang="en-US" sz="2600" dirty="0">
                <a:latin typeface="Garamond" panose="02020404030301010803" pitchFamily="18" charset="0"/>
              </a:rPr>
              <a:t>Announce if open session will reconvene afterward.</a:t>
            </a:r>
          </a:p>
          <a:p>
            <a:pPr marL="868680" lvl="1" indent="-283464">
              <a:lnSpc>
                <a:spcPct val="80000"/>
              </a:lnSpc>
              <a:defRPr/>
            </a:pPr>
            <a:r>
              <a:rPr lang="en-US" altLang="en-US" sz="2600" dirty="0">
                <a:latin typeface="Garamond" panose="02020404030301010803" pitchFamily="18" charset="0"/>
              </a:rPr>
              <a:t>Maintain exhibits and documents used in reasonable proximity to minutes.</a:t>
            </a:r>
          </a:p>
          <a:p>
            <a:pPr marL="868680" lvl="1" indent="-283464">
              <a:lnSpc>
                <a:spcPct val="80000"/>
              </a:lnSpc>
              <a:defRPr/>
            </a:pPr>
            <a:r>
              <a:rPr lang="en-US" altLang="en-US" sz="2600" dirty="0">
                <a:latin typeface="Garamond" panose="02020404030301010803" pitchFamily="18" charset="0"/>
              </a:rPr>
              <a:t>Only discuss matters cited.</a:t>
            </a:r>
          </a:p>
          <a:p>
            <a:pPr marL="868680" lvl="1" indent="-283464">
              <a:lnSpc>
                <a:spcPct val="80000"/>
              </a:lnSpc>
              <a:defRPr/>
            </a:pPr>
            <a:r>
              <a:rPr lang="en-US" altLang="en-US" sz="2600" dirty="0">
                <a:latin typeface="Garamond" panose="02020404030301010803" pitchFamily="18" charset="0"/>
              </a:rPr>
              <a:t>Take </a:t>
            </a:r>
            <a:r>
              <a:rPr lang="en-US" altLang="en-US" sz="2600" u="sng" dirty="0">
                <a:latin typeface="Garamond" panose="02020404030301010803" pitchFamily="18" charset="0"/>
              </a:rPr>
              <a:t>all</a:t>
            </a:r>
            <a:r>
              <a:rPr lang="en-US" altLang="en-US" sz="2600" dirty="0">
                <a:latin typeface="Garamond" panose="02020404030301010803" pitchFamily="18" charset="0"/>
              </a:rPr>
              <a:t> votes by roll-call.</a:t>
            </a:r>
          </a:p>
        </p:txBody>
      </p:sp>
      <p:sp>
        <p:nvSpPr>
          <p:cNvPr id="50179" name="Rectangle 2"/>
          <p:cNvSpPr txBox="1">
            <a:spLocks noChangeArrowheads="1"/>
          </p:cNvSpPr>
          <p:nvPr/>
        </p:nvSpPr>
        <p:spPr bwMode="auto">
          <a:xfrm>
            <a:off x="1743075" y="414338"/>
            <a:ext cx="87630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lnSpc>
                <a:spcPct val="90000"/>
              </a:lnSpc>
              <a:spcBef>
                <a:spcPct val="0"/>
              </a:spcBef>
              <a:buClrTx/>
              <a:buSzTx/>
              <a:buFontTx/>
              <a:buNone/>
            </a:pPr>
            <a:r>
              <a:rPr lang="en-US" altLang="en-US" sz="3200" b="1" dirty="0">
                <a:solidFill>
                  <a:srgbClr val="FF00FF"/>
                </a:solidFill>
                <a:effectLst>
                  <a:outerShdw blurRad="38100" dist="38100" dir="2700000" algn="tl">
                    <a:srgbClr val="000000">
                      <a:alpha val="43137"/>
                    </a:srgbClr>
                  </a:outerShdw>
                </a:effectLst>
                <a:latin typeface="Century Gothic" panose="020B0502020202020204" pitchFamily="34" charset="0"/>
                <a:ea typeface="MS PGothic" panose="020B0600070205080204" pitchFamily="34" charset="-128"/>
                <a:cs typeface="Arial" panose="020B0604020202020204" pitchFamily="34" charset="0"/>
              </a:rPr>
              <a:t>Executive Session</a:t>
            </a:r>
          </a:p>
        </p:txBody>
      </p:sp>
      <p:pic>
        <p:nvPicPr>
          <p:cNvPr id="501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File:Bueno-verde.pn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1808" y="253569"/>
            <a:ext cx="1613146" cy="1651862"/>
          </a:xfrm>
          <a:prstGeom prst="rect">
            <a:avLst/>
          </a:prstGeom>
        </p:spPr>
      </p:pic>
    </p:spTree>
    <p:extLst>
      <p:ext uri="{BB962C8B-B14F-4D97-AF65-F5344CB8AC3E}">
        <p14:creationId xmlns:p14="http://schemas.microsoft.com/office/powerpoint/2010/main" val="54293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2020826" y="1054441"/>
            <a:ext cx="8003142" cy="5013051"/>
          </a:xfrm>
        </p:spPr>
        <p:txBody>
          <a:bodyPr>
            <a:normAutofit/>
          </a:bodyPr>
          <a:lstStyle/>
          <a:p>
            <a:pPr marL="350838" indent="-282575">
              <a:spcBef>
                <a:spcPts val="672"/>
              </a:spcBef>
              <a:buNone/>
            </a:pPr>
            <a:endParaRPr lang="en-US" altLang="en-US" sz="2000" b="1" dirty="0">
              <a:latin typeface="Garamond" panose="02020404030301010803" pitchFamily="18" charset="0"/>
            </a:endParaRPr>
          </a:p>
          <a:p>
            <a:pPr marL="350838" indent="-282575">
              <a:spcBef>
                <a:spcPts val="672"/>
              </a:spcBef>
              <a:buNone/>
            </a:pPr>
            <a:r>
              <a:rPr lang="en-US" altLang="en-US" sz="2000" dirty="0">
                <a:latin typeface="Garamond" panose="02020404030301010803" pitchFamily="18" charset="0"/>
              </a:rPr>
              <a:t>1.</a:t>
            </a:r>
            <a:r>
              <a:rPr lang="en-US" altLang="en-US" sz="2000" b="1" dirty="0">
                <a:latin typeface="Garamond" panose="02020404030301010803" pitchFamily="18" charset="0"/>
              </a:rPr>
              <a:t> </a:t>
            </a:r>
            <a:r>
              <a:rPr lang="en-US" altLang="en-US" sz="2000" dirty="0">
                <a:latin typeface="Garamond" panose="02020404030301010803" pitchFamily="18" charset="0"/>
              </a:rPr>
              <a:t>Reputation, character, physical condition or mental health, rather than professional competence, </a:t>
            </a:r>
            <a:r>
              <a:rPr lang="en-US" altLang="en-US" sz="2000" b="1" dirty="0">
                <a:solidFill>
                  <a:srgbClr val="0070C0"/>
                </a:solidFill>
                <a:latin typeface="Garamond" panose="02020404030301010803" pitchFamily="18" charset="0"/>
              </a:rPr>
              <a:t>of an individual</a:t>
            </a:r>
            <a:r>
              <a:rPr lang="en-US" altLang="en-US" sz="2000" dirty="0">
                <a:latin typeface="Garamond" panose="02020404030301010803" pitchFamily="18" charset="0"/>
              </a:rPr>
              <a:t>, or to discuss the discipline or dismissal of, or complaints or charges brought against, a public officer, employee, staff member or individual. </a:t>
            </a:r>
            <a:r>
              <a:rPr lang="en-US" altLang="en-US" sz="2000" b="1" i="1" dirty="0">
                <a:latin typeface="Garamond" panose="02020404030301010803" pitchFamily="18" charset="0"/>
              </a:rPr>
              <a:t>(</a:t>
            </a:r>
            <a:r>
              <a:rPr lang="en-US" altLang="en-US" sz="2000" b="1" i="1" dirty="0">
                <a:solidFill>
                  <a:srgbClr val="0070C0"/>
                </a:solidFill>
                <a:latin typeface="Garamond" panose="02020404030301010803" pitchFamily="18" charset="0"/>
              </a:rPr>
              <a:t>48 hours NOTICE to individual required</a:t>
            </a:r>
            <a:r>
              <a:rPr lang="en-US" altLang="en-US" sz="2000" b="1" i="1" dirty="0">
                <a:latin typeface="Garamond" panose="02020404030301010803" pitchFamily="18" charset="0"/>
              </a:rPr>
              <a:t>)</a:t>
            </a:r>
          </a:p>
          <a:p>
            <a:pPr marL="350838" indent="-282575">
              <a:spcBef>
                <a:spcPts val="672"/>
              </a:spcBef>
              <a:buNone/>
            </a:pPr>
            <a:r>
              <a:rPr lang="en-US" altLang="ja-JP" sz="2000" dirty="0">
                <a:latin typeface="Garamond" panose="02020404030301010803" pitchFamily="18" charset="0"/>
              </a:rPr>
              <a:t>2. Conduct strategy sessions in preparation for negotiations with nonunion personnel or to conduct collective bargaining sessions or contract negotiations with nonunion personnel;</a:t>
            </a:r>
          </a:p>
          <a:p>
            <a:pPr marL="350838" indent="-282575">
              <a:spcBef>
                <a:spcPts val="672"/>
              </a:spcBef>
              <a:buNone/>
            </a:pPr>
            <a:r>
              <a:rPr lang="en-US" altLang="en-US" sz="2000" dirty="0">
                <a:latin typeface="Garamond" panose="02020404030301010803" pitchFamily="18" charset="0"/>
              </a:rPr>
              <a:t>3. Strategy with respect to collective bargaining or litigation if an open meeting may have a detrimental effect on the bargaining or litigating position of the public body </a:t>
            </a:r>
            <a:r>
              <a:rPr lang="en-US" altLang="en-US" sz="2000" i="1" dirty="0">
                <a:solidFill>
                  <a:srgbClr val="0070C0"/>
                </a:solidFill>
                <a:latin typeface="Garamond" panose="02020404030301010803" pitchFamily="18" charset="0"/>
              </a:rPr>
              <a:t>and the chair so declares</a:t>
            </a:r>
            <a:r>
              <a:rPr lang="en-US" altLang="en-US" sz="2000" dirty="0">
                <a:latin typeface="Garamond" panose="02020404030301010803" pitchFamily="18" charset="0"/>
              </a:rPr>
              <a:t> </a:t>
            </a:r>
            <a:r>
              <a:rPr lang="en-US" altLang="en-US" sz="2000" dirty="0">
                <a:solidFill>
                  <a:srgbClr val="000000"/>
                </a:solidFill>
                <a:latin typeface="Garamond" panose="02020404030301010803" pitchFamily="18" charset="0"/>
              </a:rPr>
              <a:t>…</a:t>
            </a:r>
          </a:p>
          <a:p>
            <a:pPr marL="350838" indent="-282575">
              <a:spcBef>
                <a:spcPts val="672"/>
              </a:spcBef>
              <a:buNone/>
            </a:pPr>
            <a:r>
              <a:rPr lang="en-US" altLang="en-US" sz="2000" dirty="0">
                <a:latin typeface="Garamond" panose="02020404030301010803" pitchFamily="18" charset="0"/>
              </a:rPr>
              <a:t>6. Consider purchase, exchange, lease or value of real property </a:t>
            </a:r>
            <a:r>
              <a:rPr lang="en-US" altLang="en-US" sz="2000" i="1" dirty="0">
                <a:solidFill>
                  <a:srgbClr val="0070C0"/>
                </a:solidFill>
                <a:latin typeface="Garamond" panose="02020404030301010803" pitchFamily="18" charset="0"/>
              </a:rPr>
              <a:t>if the chair declares </a:t>
            </a:r>
            <a:r>
              <a:rPr lang="en-US" altLang="en-US" sz="2000" dirty="0">
                <a:latin typeface="Garamond" panose="02020404030301010803" pitchFamily="18" charset="0"/>
              </a:rPr>
              <a:t>that an open meeting may have a detrimental effect on the negotiating position of the public body</a:t>
            </a:r>
            <a:endParaRPr lang="en-US" altLang="en-US" sz="2000" dirty="0">
              <a:solidFill>
                <a:srgbClr val="FF0000"/>
              </a:solidFill>
              <a:latin typeface="Garamond" panose="02020404030301010803" pitchFamily="18" charset="0"/>
            </a:endParaRPr>
          </a:p>
        </p:txBody>
      </p:sp>
      <p:sp>
        <p:nvSpPr>
          <p:cNvPr id="6" name="Rectangle 2"/>
          <p:cNvSpPr txBox="1">
            <a:spLocks noChangeArrowheads="1"/>
          </p:cNvSpPr>
          <p:nvPr/>
        </p:nvSpPr>
        <p:spPr>
          <a:xfrm>
            <a:off x="1538721" y="469444"/>
            <a:ext cx="8967355" cy="934598"/>
          </a:xfrm>
          <a:prstGeom prst="rect">
            <a:avLst/>
          </a:prstGeom>
        </p:spPr>
        <p:txBody>
          <a:bodyPr lIns="0" tIns="0" rIns="0" bIns="0">
            <a:noAutofit/>
          </a:bodyPr>
          <a:lstStyle>
            <a:lvl1pPr defTabSz="912813" eaLnBrk="0" hangingPunct="0">
              <a:defRPr sz="2400">
                <a:solidFill>
                  <a:schemeClr val="tx1"/>
                </a:solidFill>
                <a:latin typeface="Arial" pitchFamily="34" charset="0"/>
                <a:ea typeface="ＭＳ Ｐゴシック" pitchFamily="34" charset="-128"/>
              </a:defRPr>
            </a:lvl1pPr>
            <a:lvl2pPr marL="742950" indent="-285750" defTabSz="912813" eaLnBrk="0" hangingPunct="0">
              <a:defRPr sz="2400">
                <a:solidFill>
                  <a:schemeClr val="tx1"/>
                </a:solidFill>
                <a:latin typeface="Arial" pitchFamily="34" charset="0"/>
                <a:ea typeface="ＭＳ Ｐゴシック" pitchFamily="34" charset="-128"/>
              </a:defRPr>
            </a:lvl2pPr>
            <a:lvl3pPr marL="1143000" indent="-228600" defTabSz="912813" eaLnBrk="0" hangingPunct="0">
              <a:defRPr sz="2400">
                <a:solidFill>
                  <a:schemeClr val="tx1"/>
                </a:solidFill>
                <a:latin typeface="Arial" pitchFamily="34" charset="0"/>
                <a:ea typeface="ＭＳ Ｐゴシック" pitchFamily="34" charset="-128"/>
              </a:defRPr>
            </a:lvl3pPr>
            <a:lvl4pPr marL="1600200" indent="-228600" defTabSz="912813" eaLnBrk="0" hangingPunct="0">
              <a:defRPr sz="2400">
                <a:solidFill>
                  <a:schemeClr val="tx1"/>
                </a:solidFill>
                <a:latin typeface="Arial" pitchFamily="34" charset="0"/>
                <a:ea typeface="ＭＳ Ｐゴシック" pitchFamily="34" charset="-128"/>
              </a:defRPr>
            </a:lvl4pPr>
            <a:lvl5pPr marL="2057400" indent="-228600" defTabSz="912813" eaLnBrk="0" hangingPunct="0">
              <a:defRPr sz="2400">
                <a:solidFill>
                  <a:schemeClr val="tx1"/>
                </a:solidFill>
                <a:latin typeface="Arial" pitchFamily="34" charset="0"/>
                <a:ea typeface="ＭＳ Ｐゴシック" pitchFamily="34" charset="-128"/>
              </a:defRPr>
            </a:lvl5pPr>
            <a:lvl6pPr marL="25146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28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defRPr/>
            </a:pPr>
            <a:r>
              <a:rPr lang="en-US" altLang="en-US" sz="3000" b="1" dirty="0">
                <a:solidFill>
                  <a:srgbClr val="0070C0"/>
                </a:solidFill>
                <a:latin typeface="Century Gothic" panose="020B0502020202020204" pitchFamily="34" charset="0"/>
                <a:cs typeface="Arial" pitchFamily="34" charset="0"/>
              </a:rPr>
              <a:t>Executive Session – Purposes</a:t>
            </a:r>
          </a:p>
        </p:txBody>
      </p:sp>
      <p:pic>
        <p:nvPicPr>
          <p:cNvPr id="522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File:Bueno-verde.pn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2928" y="110812"/>
            <a:ext cx="1613146" cy="1651862"/>
          </a:xfrm>
          <a:prstGeom prst="rect">
            <a:avLst/>
          </a:prstGeom>
        </p:spPr>
      </p:pic>
    </p:spTree>
    <p:extLst>
      <p:ext uri="{BB962C8B-B14F-4D97-AF65-F5344CB8AC3E}">
        <p14:creationId xmlns:p14="http://schemas.microsoft.com/office/powerpoint/2010/main" val="225894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4294967295"/>
          </p:nvPr>
        </p:nvSpPr>
        <p:spPr>
          <a:xfrm>
            <a:off x="1524000" y="1431925"/>
            <a:ext cx="8072438" cy="5270500"/>
          </a:xfrm>
        </p:spPr>
        <p:txBody>
          <a:bodyPr rtlCol="0">
            <a:noAutofit/>
          </a:bodyPr>
          <a:lstStyle/>
          <a:p>
            <a:pPr marL="593725" lvl="1" indent="-249238">
              <a:lnSpc>
                <a:spcPct val="80000"/>
              </a:lnSpc>
              <a:buSzPct val="65000"/>
              <a:buFont typeface="Wingdings" panose="05000000000000000000" pitchFamily="2" charset="2"/>
              <a:buChar char="§"/>
              <a:defRPr/>
            </a:pPr>
            <a:r>
              <a:rPr lang="en-US" altLang="en-US" dirty="0">
                <a:latin typeface="Garamond" panose="02020404030301010803" pitchFamily="18" charset="0"/>
              </a:rPr>
              <a:t>If executive session is anticipated, it must be listed in appropriate detail on </a:t>
            </a:r>
            <a:r>
              <a:rPr lang="en-US" altLang="en-US" b="1" u="sng" dirty="0">
                <a:latin typeface="Garamond" panose="02020404030301010803" pitchFamily="18" charset="0"/>
              </a:rPr>
              <a:t>meeting notice</a:t>
            </a:r>
            <a:r>
              <a:rPr lang="en-US" altLang="en-US" dirty="0">
                <a:latin typeface="Garamond" panose="02020404030301010803" pitchFamily="18" charset="0"/>
              </a:rPr>
              <a:t>, with such specificity as is possible without compromising purpose of the session.</a:t>
            </a:r>
          </a:p>
          <a:p>
            <a:pPr marL="593725" lvl="1" indent="-249238">
              <a:lnSpc>
                <a:spcPct val="80000"/>
              </a:lnSpc>
              <a:buSzPct val="65000"/>
              <a:buFont typeface="Wingdings" panose="05000000000000000000" pitchFamily="2" charset="2"/>
              <a:buChar char="§"/>
              <a:defRPr/>
            </a:pPr>
            <a:endParaRPr lang="en-US" altLang="en-US" dirty="0">
              <a:latin typeface="Garamond" panose="02020404030301010803" pitchFamily="18" charset="0"/>
            </a:endParaRPr>
          </a:p>
          <a:p>
            <a:pPr marL="593725" lvl="1" indent="-249238">
              <a:lnSpc>
                <a:spcPct val="80000"/>
              </a:lnSpc>
              <a:buSzPct val="65000"/>
              <a:buFont typeface="Wingdings" panose="05000000000000000000" pitchFamily="2" charset="2"/>
              <a:buChar char="§"/>
              <a:defRPr/>
            </a:pPr>
            <a:r>
              <a:rPr lang="en-US" altLang="en-US" dirty="0">
                <a:latin typeface="Garamond" panose="02020404030301010803" pitchFamily="18" charset="0"/>
              </a:rPr>
              <a:t>Related </a:t>
            </a:r>
            <a:r>
              <a:rPr lang="en-US" altLang="en-US" b="1" u="sng" dirty="0">
                <a:latin typeface="Garamond" panose="02020404030301010803" pitchFamily="18" charset="0"/>
              </a:rPr>
              <a:t>vote to enter executive session </a:t>
            </a:r>
            <a:r>
              <a:rPr lang="en-US" altLang="en-US" dirty="0">
                <a:latin typeface="Garamond" panose="02020404030301010803" pitchFamily="18" charset="0"/>
              </a:rPr>
              <a:t>must also include all information possible without compromising purpose of session (i.e., name of non-union personnel or union must be identified in notice and vote if bargaining or negotiations will be conducted; case name to be discussed under litigation strategy must be listed, unless doing so would compromise Town’s position); </a:t>
            </a:r>
            <a:r>
              <a:rPr lang="en-US" altLang="en-US" b="1" u="sng" dirty="0">
                <a:latin typeface="Garamond" panose="02020404030301010803" pitchFamily="18" charset="0"/>
              </a:rPr>
              <a:t>and declaration must be made, as needed</a:t>
            </a:r>
            <a:r>
              <a:rPr lang="en-US" altLang="en-US" dirty="0">
                <a:latin typeface="Garamond" panose="02020404030301010803" pitchFamily="18" charset="0"/>
              </a:rPr>
              <a:t>.</a:t>
            </a:r>
            <a:endParaRPr lang="en-US" altLang="en-US" b="1" u="sng" dirty="0">
              <a:latin typeface="Garamond" panose="02020404030301010803" pitchFamily="18" charset="0"/>
            </a:endParaRPr>
          </a:p>
        </p:txBody>
      </p:sp>
      <p:sp>
        <p:nvSpPr>
          <p:cNvPr id="58371" name="Rectangle 2"/>
          <p:cNvSpPr txBox="1">
            <a:spLocks noChangeArrowheads="1"/>
          </p:cNvSpPr>
          <p:nvPr/>
        </p:nvSpPr>
        <p:spPr bwMode="auto">
          <a:xfrm>
            <a:off x="1866900" y="327704"/>
            <a:ext cx="8801100" cy="1205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lnSpc>
                <a:spcPct val="90000"/>
              </a:lnSpc>
              <a:spcBef>
                <a:spcPct val="0"/>
              </a:spcBef>
              <a:buClrTx/>
              <a:buSzTx/>
              <a:buFontTx/>
              <a:buNone/>
            </a:pPr>
            <a:r>
              <a:rPr lang="en-US" altLang="en-US" sz="3200" b="1" dirty="0">
                <a:solidFill>
                  <a:srgbClr val="66FF33"/>
                </a:solidFill>
                <a:latin typeface="Century Gothic" panose="020B0502020202020204" pitchFamily="34" charset="0"/>
                <a:ea typeface="MS PGothic" panose="020B0600070205080204" pitchFamily="34" charset="-128"/>
                <a:cs typeface="Arial" panose="020B0604020202020204" pitchFamily="34" charset="0"/>
              </a:rPr>
              <a:t>Executive Session – Practical Issues</a:t>
            </a:r>
          </a:p>
        </p:txBody>
      </p:sp>
      <p:pic>
        <p:nvPicPr>
          <p:cNvPr id="583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4466376" y="5440686"/>
            <a:ext cx="2462542" cy="807714"/>
          </a:xfrm>
          <a:prstGeom prst="rect">
            <a:avLst/>
          </a:prstGeom>
        </p:spPr>
      </p:pic>
    </p:spTree>
    <p:extLst>
      <p:ext uri="{BB962C8B-B14F-4D97-AF65-F5344CB8AC3E}">
        <p14:creationId xmlns:p14="http://schemas.microsoft.com/office/powerpoint/2010/main" val="424532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1840871" y="1231900"/>
            <a:ext cx="8294566" cy="5562600"/>
          </a:xfrm>
        </p:spPr>
        <p:txBody>
          <a:bodyPr>
            <a:normAutofit/>
          </a:bodyPr>
          <a:lstStyle/>
          <a:p>
            <a:pPr marL="594360" indent="-457200">
              <a:lnSpc>
                <a:spcPct val="70000"/>
              </a:lnSpc>
              <a:spcBef>
                <a:spcPts val="672"/>
              </a:spcBef>
              <a:buClr>
                <a:schemeClr val="tx1">
                  <a:shade val="95000"/>
                </a:schemeClr>
              </a:buClr>
              <a:buFont typeface="Wingdings" panose="05000000000000000000" pitchFamily="2" charset="2"/>
              <a:buChar char="§"/>
              <a:defRPr/>
            </a:pPr>
            <a:r>
              <a:rPr lang="en-US" altLang="en-US" sz="2400" dirty="0">
                <a:latin typeface="Garamond" panose="02020404030301010803" pitchFamily="18" charset="0"/>
              </a:rPr>
              <a:t>Date, time, place of meeting, and members present and absent;</a:t>
            </a:r>
          </a:p>
          <a:p>
            <a:pPr marL="594360" indent="-457200">
              <a:lnSpc>
                <a:spcPct val="70000"/>
              </a:lnSpc>
              <a:spcBef>
                <a:spcPts val="672"/>
              </a:spcBef>
              <a:buClr>
                <a:schemeClr val="tx1">
                  <a:shade val="95000"/>
                </a:schemeClr>
              </a:buClr>
              <a:buFont typeface="Wingdings" panose="05000000000000000000" pitchFamily="2" charset="2"/>
              <a:buChar char="§"/>
              <a:defRPr/>
            </a:pPr>
            <a:r>
              <a:rPr lang="en-US" altLang="en-US" sz="2400" b="1" dirty="0">
                <a:solidFill>
                  <a:srgbClr val="0070C0"/>
                </a:solidFill>
                <a:latin typeface="Garamond" panose="02020404030301010803" pitchFamily="18" charset="0"/>
              </a:rPr>
              <a:t>Detailed</a:t>
            </a:r>
            <a:r>
              <a:rPr lang="en-US" altLang="en-US" sz="2400" dirty="0">
                <a:latin typeface="Garamond" panose="02020404030301010803" pitchFamily="18" charset="0"/>
              </a:rPr>
              <a:t> summary of discussion of each topic sufficient to allow a person not present at the meeting to understand the substance of what occurred at that meeting;</a:t>
            </a:r>
          </a:p>
          <a:p>
            <a:pPr marL="594360" indent="-457200">
              <a:lnSpc>
                <a:spcPct val="70000"/>
              </a:lnSpc>
              <a:spcBef>
                <a:spcPts val="672"/>
              </a:spcBef>
              <a:buClr>
                <a:schemeClr val="tx1">
                  <a:shade val="95000"/>
                </a:schemeClr>
              </a:buClr>
              <a:buFont typeface="Wingdings" panose="05000000000000000000" pitchFamily="2" charset="2"/>
              <a:buChar char="§"/>
              <a:defRPr/>
            </a:pPr>
            <a:r>
              <a:rPr lang="en-US" altLang="en-US" sz="2400" dirty="0">
                <a:latin typeface="Garamond" panose="02020404030301010803" pitchFamily="18" charset="0"/>
              </a:rPr>
              <a:t>Decisions made, actions taken, and votes recorded (no secret ballots permitted); and</a:t>
            </a:r>
          </a:p>
          <a:p>
            <a:pPr marL="594360" indent="-457200">
              <a:lnSpc>
                <a:spcPct val="70000"/>
              </a:lnSpc>
              <a:spcBef>
                <a:spcPts val="672"/>
              </a:spcBef>
              <a:buClr>
                <a:schemeClr val="tx1">
                  <a:shade val="95000"/>
                </a:schemeClr>
              </a:buClr>
              <a:buFont typeface="Wingdings" panose="05000000000000000000" pitchFamily="2" charset="2"/>
              <a:buChar char="§"/>
              <a:defRPr/>
            </a:pPr>
            <a:r>
              <a:rPr lang="en-US" altLang="en-US" sz="2400" dirty="0">
                <a:latin typeface="Garamond" panose="02020404030301010803" pitchFamily="18" charset="0"/>
              </a:rPr>
              <a:t>List of documents and other exhibits </a:t>
            </a:r>
            <a:r>
              <a:rPr lang="en-US" altLang="en-US" sz="2400" b="1" dirty="0">
                <a:solidFill>
                  <a:srgbClr val="0070C0"/>
                </a:solidFill>
                <a:latin typeface="Garamond" panose="02020404030301010803" pitchFamily="18" charset="0"/>
              </a:rPr>
              <a:t>used</a:t>
            </a:r>
            <a:r>
              <a:rPr lang="en-US" altLang="en-US" sz="2400" dirty="0">
                <a:solidFill>
                  <a:srgbClr val="0070C0"/>
                </a:solidFill>
                <a:latin typeface="Garamond" panose="02020404030301010803" pitchFamily="18" charset="0"/>
              </a:rPr>
              <a:t> </a:t>
            </a:r>
            <a:r>
              <a:rPr lang="en-US" altLang="en-US" sz="2400" dirty="0">
                <a:latin typeface="Garamond" panose="02020404030301010803" pitchFamily="18" charset="0"/>
              </a:rPr>
              <a:t>by the body at the meeting, which will be “part of record” but not of minutes; </a:t>
            </a:r>
          </a:p>
          <a:p>
            <a:pPr marL="1392174" lvl="4" indent="-514350">
              <a:lnSpc>
                <a:spcPct val="70000"/>
              </a:lnSpc>
              <a:spcBef>
                <a:spcPts val="672"/>
              </a:spcBef>
              <a:buFont typeface="+mj-lt"/>
              <a:buAutoNum type="arabicPeriod"/>
              <a:defRPr/>
            </a:pPr>
            <a:r>
              <a:rPr lang="en-US" altLang="en-US" sz="2400" dirty="0">
                <a:latin typeface="Garamond" panose="02020404030301010803" pitchFamily="18" charset="0"/>
              </a:rPr>
              <a:t>Document is physically present at meeting; and</a:t>
            </a:r>
          </a:p>
          <a:p>
            <a:pPr marL="1392174" lvl="4" indent="-514350">
              <a:lnSpc>
                <a:spcPct val="70000"/>
              </a:lnSpc>
              <a:spcBef>
                <a:spcPts val="672"/>
              </a:spcBef>
              <a:buFont typeface="+mj-lt"/>
              <a:buAutoNum type="arabicPeriod"/>
              <a:defRPr/>
            </a:pPr>
            <a:r>
              <a:rPr lang="en-US" altLang="en-US" sz="2400" dirty="0">
                <a:latin typeface="Garamond" panose="02020404030301010803" pitchFamily="18" charset="0"/>
              </a:rPr>
              <a:t>Document is verbally identified; and</a:t>
            </a:r>
          </a:p>
          <a:p>
            <a:pPr marL="1392174" lvl="4" indent="-514350">
              <a:lnSpc>
                <a:spcPct val="70000"/>
              </a:lnSpc>
              <a:spcBef>
                <a:spcPts val="672"/>
              </a:spcBef>
              <a:buFont typeface="+mj-lt"/>
              <a:buAutoNum type="arabicPeriod"/>
              <a:defRPr/>
            </a:pPr>
            <a:r>
              <a:rPr lang="en-US" altLang="en-US" sz="2400" dirty="0">
                <a:latin typeface="Garamond" panose="02020404030301010803" pitchFamily="18" charset="0"/>
              </a:rPr>
              <a:t>Content of document is discussed by members (OML 2012-42).</a:t>
            </a:r>
          </a:p>
        </p:txBody>
      </p:sp>
      <p:sp>
        <p:nvSpPr>
          <p:cNvPr id="60419" name="Rectangle 2"/>
          <p:cNvSpPr txBox="1">
            <a:spLocks noChangeArrowheads="1"/>
          </p:cNvSpPr>
          <p:nvPr/>
        </p:nvSpPr>
        <p:spPr bwMode="auto">
          <a:xfrm>
            <a:off x="1905000" y="401638"/>
            <a:ext cx="87630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lnSpc>
                <a:spcPct val="90000"/>
              </a:lnSpc>
              <a:spcBef>
                <a:spcPct val="0"/>
              </a:spcBef>
              <a:buClrTx/>
              <a:buSzTx/>
              <a:buFontTx/>
              <a:buNone/>
            </a:pPr>
            <a:r>
              <a:rPr lang="en-US" altLang="en-US" sz="3200" b="1" dirty="0">
                <a:solidFill>
                  <a:srgbClr val="0000FF"/>
                </a:solidFill>
                <a:latin typeface="Lucida Handwriting" panose="03010101010101010101" pitchFamily="66" charset="0"/>
                <a:ea typeface="MS PGothic" panose="020B0600070205080204" pitchFamily="34" charset="-128"/>
                <a:cs typeface="Arial" panose="020B0604020202020204" pitchFamily="34" charset="0"/>
              </a:rPr>
              <a:t>Meeting Minutes - Content</a:t>
            </a: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076" y="64008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5063905" y="5213663"/>
            <a:ext cx="1783532" cy="1297114"/>
          </a:xfrm>
          <a:prstGeom prst="rect">
            <a:avLst/>
          </a:prstGeom>
        </p:spPr>
      </p:pic>
    </p:spTree>
    <p:extLst>
      <p:ext uri="{BB962C8B-B14F-4D97-AF65-F5344CB8AC3E}">
        <p14:creationId xmlns:p14="http://schemas.microsoft.com/office/powerpoint/2010/main" val="2101364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4294967295"/>
          </p:nvPr>
        </p:nvSpPr>
        <p:spPr>
          <a:xfrm>
            <a:off x="1738313" y="1270525"/>
            <a:ext cx="8201025" cy="4424363"/>
          </a:xfrm>
        </p:spPr>
        <p:txBody>
          <a:bodyPr>
            <a:noAutofit/>
          </a:bodyPr>
          <a:lstStyle/>
          <a:p>
            <a:pPr marL="123825" indent="0">
              <a:spcBef>
                <a:spcPts val="672"/>
              </a:spcBef>
              <a:buClr>
                <a:schemeClr val="tx1">
                  <a:shade val="95000"/>
                </a:schemeClr>
              </a:buClr>
              <a:buNone/>
              <a:defRPr/>
            </a:pPr>
            <a:r>
              <a:rPr lang="en-US" altLang="en-US" b="1" dirty="0">
                <a:latin typeface="Garamond" panose="02020404030301010803" pitchFamily="18" charset="0"/>
              </a:rPr>
              <a:t>Open session minutes</a:t>
            </a:r>
            <a:r>
              <a:rPr lang="en-US" altLang="en-US" dirty="0">
                <a:latin typeface="Garamond" panose="02020404030301010803" pitchFamily="18" charset="0"/>
              </a:rPr>
              <a:t> must be created and approved in timely manner.</a:t>
            </a:r>
          </a:p>
          <a:p>
            <a:pPr marL="581025" indent="-457200">
              <a:spcBef>
                <a:spcPts val="672"/>
              </a:spcBef>
              <a:buClr>
                <a:schemeClr val="tx1">
                  <a:shade val="95000"/>
                </a:schemeClr>
              </a:buClr>
              <a:buFont typeface="Wingdings" panose="05000000000000000000" pitchFamily="2" charset="2"/>
              <a:buChar char="§"/>
              <a:defRPr/>
            </a:pPr>
            <a:r>
              <a:rPr lang="en-US" dirty="0">
                <a:latin typeface="Garamond" panose="02020404030301010803" pitchFamily="18" charset="0"/>
              </a:rPr>
              <a:t>New regulations provide that approval must occur </a:t>
            </a:r>
            <a:r>
              <a:rPr lang="en-US" altLang="en-US" dirty="0">
                <a:latin typeface="Garamond" panose="02020404030301010803" pitchFamily="18" charset="0"/>
              </a:rPr>
              <a:t>generally within the next 3 meetings or within 30 days, whichever is later.</a:t>
            </a:r>
          </a:p>
          <a:p>
            <a:pPr marL="581025" indent="-457200">
              <a:spcBef>
                <a:spcPts val="672"/>
              </a:spcBef>
              <a:buClr>
                <a:schemeClr val="tx1">
                  <a:shade val="95000"/>
                </a:schemeClr>
              </a:buClr>
              <a:buFont typeface="Wingdings" panose="05000000000000000000" pitchFamily="2" charset="2"/>
              <a:buChar char="§"/>
              <a:defRPr/>
            </a:pPr>
            <a:r>
              <a:rPr lang="en-US" altLang="en-US" dirty="0">
                <a:latin typeface="Garamond" panose="02020404030301010803" pitchFamily="18" charset="0"/>
              </a:rPr>
              <a:t>Minutes of open meetings are public records as of moment of their creation, regardless of whether they have been approved.</a:t>
            </a:r>
          </a:p>
          <a:p>
            <a:pPr marL="901692" lvl="1" indent="-457200">
              <a:spcBef>
                <a:spcPts val="672"/>
              </a:spcBef>
              <a:buClr>
                <a:schemeClr val="tx1">
                  <a:shade val="95000"/>
                </a:schemeClr>
              </a:buClr>
              <a:buFont typeface="Wingdings" panose="05000000000000000000" pitchFamily="2" charset="2"/>
              <a:buChar char="§"/>
              <a:defRPr/>
            </a:pPr>
            <a:r>
              <a:rPr lang="en-US" altLang="en-US" sz="2800" dirty="0">
                <a:latin typeface="Garamond" panose="02020404030301010803" pitchFamily="18" charset="0"/>
              </a:rPr>
              <a:t>Upon request, minutes must be made available within 10 days.</a:t>
            </a:r>
          </a:p>
        </p:txBody>
      </p:sp>
      <p:sp>
        <p:nvSpPr>
          <p:cNvPr id="62467" name="Rectangle 2"/>
          <p:cNvSpPr txBox="1">
            <a:spLocks noChangeArrowheads="1"/>
          </p:cNvSpPr>
          <p:nvPr/>
        </p:nvSpPr>
        <p:spPr bwMode="auto">
          <a:xfrm>
            <a:off x="1737652" y="393637"/>
            <a:ext cx="87630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lnSpc>
                <a:spcPct val="90000"/>
              </a:lnSpc>
              <a:spcBef>
                <a:spcPct val="0"/>
              </a:spcBef>
              <a:buClrTx/>
              <a:buSzTx/>
              <a:buFontTx/>
              <a:buNone/>
            </a:pPr>
            <a:r>
              <a:rPr lang="en-US" altLang="en-US" sz="3200" b="1" dirty="0">
                <a:solidFill>
                  <a:srgbClr val="0000FF"/>
                </a:solidFill>
                <a:latin typeface="Lucida Handwriting" panose="03010101010101010101" pitchFamily="66" charset="0"/>
                <a:ea typeface="MS PGothic" panose="020B0600070205080204" pitchFamily="34" charset="-128"/>
                <a:cs typeface="Arial" panose="020B0604020202020204" pitchFamily="34" charset="0"/>
              </a:rPr>
              <a:t>Minutes - Approval</a:t>
            </a:r>
          </a:p>
        </p:txBody>
      </p:sp>
      <p:pic>
        <p:nvPicPr>
          <p:cNvPr id="624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6670047" y="5222762"/>
            <a:ext cx="1314450" cy="1314450"/>
          </a:xfrm>
          <a:prstGeom prst="rect">
            <a:avLst/>
          </a:prstGeom>
        </p:spPr>
      </p:pic>
    </p:spTree>
    <p:extLst>
      <p:ext uri="{BB962C8B-B14F-4D97-AF65-F5344CB8AC3E}">
        <p14:creationId xmlns:p14="http://schemas.microsoft.com/office/powerpoint/2010/main" val="3750188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443" y="4520652"/>
            <a:ext cx="2049207" cy="1880148"/>
          </a:xfrm>
          <a:prstGeom prst="rect">
            <a:avLst/>
          </a:prstGeom>
        </p:spPr>
      </p:pic>
      <p:sp>
        <p:nvSpPr>
          <p:cNvPr id="76802" name="Rectangle 3"/>
          <p:cNvSpPr>
            <a:spLocks noGrp="1" noChangeArrowheads="1"/>
          </p:cNvSpPr>
          <p:nvPr>
            <p:ph idx="4294967295"/>
          </p:nvPr>
        </p:nvSpPr>
        <p:spPr>
          <a:xfrm>
            <a:off x="1686030" y="825500"/>
            <a:ext cx="8320035" cy="5422900"/>
          </a:xfrm>
        </p:spPr>
        <p:txBody>
          <a:bodyPr>
            <a:noAutofit/>
          </a:bodyPr>
          <a:lstStyle/>
          <a:p>
            <a:pPr marL="123825" indent="0">
              <a:spcBef>
                <a:spcPts val="672"/>
              </a:spcBef>
              <a:buClr>
                <a:schemeClr val="tx1">
                  <a:shade val="95000"/>
                </a:schemeClr>
              </a:buClr>
              <a:buNone/>
              <a:defRPr/>
            </a:pPr>
            <a:r>
              <a:rPr lang="en-US" altLang="en-US" sz="2400" b="1" dirty="0">
                <a:latin typeface="Garamond" panose="02020404030301010803" pitchFamily="18" charset="0"/>
              </a:rPr>
              <a:t>Executive Session Minutes</a:t>
            </a:r>
            <a:endParaRPr lang="en-US" altLang="en-US" sz="2400" dirty="0">
              <a:latin typeface="Garamond" panose="02020404030301010803" pitchFamily="18" charset="0"/>
            </a:endParaRPr>
          </a:p>
          <a:p>
            <a:pPr marL="466725" lvl="1" indent="-342900">
              <a:spcBef>
                <a:spcPts val="672"/>
              </a:spcBef>
              <a:defRPr/>
            </a:pPr>
            <a:r>
              <a:rPr lang="en-US" altLang="en-US" dirty="0">
                <a:latin typeface="Garamond" panose="02020404030301010803" pitchFamily="18" charset="0"/>
              </a:rPr>
              <a:t>May be withheld until purpose of exemption has been met,</a:t>
            </a:r>
            <a:r>
              <a:rPr lang="en-US" altLang="en-US" b="1" dirty="0">
                <a:latin typeface="Garamond" panose="02020404030301010803" pitchFamily="18" charset="0"/>
              </a:rPr>
              <a:t> </a:t>
            </a:r>
            <a:r>
              <a:rPr lang="en-US" altLang="en-US" b="1" dirty="0">
                <a:solidFill>
                  <a:srgbClr val="0070C0"/>
                </a:solidFill>
                <a:latin typeface="Garamond" panose="02020404030301010803" pitchFamily="18" charset="0"/>
              </a:rPr>
              <a:t>unless otherwise protected under the Public Records Law;</a:t>
            </a:r>
          </a:p>
          <a:p>
            <a:pPr marL="466725" lvl="1" indent="-342900">
              <a:spcBef>
                <a:spcPts val="672"/>
              </a:spcBef>
              <a:defRPr/>
            </a:pPr>
            <a:r>
              <a:rPr lang="en-US" altLang="en-US" dirty="0">
                <a:latin typeface="Garamond" panose="02020404030301010803" pitchFamily="18" charset="0"/>
              </a:rPr>
              <a:t>Chair of public body directed to review executive session minutes periodically and bring to the body for its approval minutes for which the purpose of the executive session has expired; </a:t>
            </a:r>
          </a:p>
          <a:p>
            <a:pPr marL="731830" lvl="2" indent="-342900">
              <a:spcBef>
                <a:spcPts val="672"/>
              </a:spcBef>
              <a:defRPr/>
            </a:pPr>
            <a:r>
              <a:rPr lang="en-US" altLang="en-US" sz="2400" dirty="0">
                <a:latin typeface="Garamond" panose="02020404030301010803" pitchFamily="18" charset="0"/>
              </a:rPr>
              <a:t>Can approve in executive session, either under purpose for which session was originally held, or, if more than one purpose, under Exemption 7, referencing law that allows the same.</a:t>
            </a:r>
          </a:p>
          <a:p>
            <a:pPr marL="787392" lvl="1" indent="-342900">
              <a:spcBef>
                <a:spcPts val="672"/>
              </a:spcBef>
              <a:buClr>
                <a:schemeClr val="tx1">
                  <a:shade val="95000"/>
                </a:schemeClr>
              </a:buClr>
              <a:defRPr/>
            </a:pPr>
            <a:r>
              <a:rPr lang="en-US" altLang="en-US" dirty="0">
                <a:latin typeface="Garamond" panose="02020404030301010803" pitchFamily="18" charset="0"/>
              </a:rPr>
              <a:t>Must provide a response to a request for executive session minutes within 10 calendar days.</a:t>
            </a:r>
          </a:p>
          <a:p>
            <a:pPr marL="731830" lvl="2" indent="-342900">
              <a:spcBef>
                <a:spcPts val="672"/>
              </a:spcBef>
              <a:defRPr/>
            </a:pPr>
            <a:endParaRPr lang="en-US" altLang="en-US" dirty="0">
              <a:latin typeface="Book Antiqua" panose="02040602050305030304" pitchFamily="18" charset="0"/>
            </a:endParaRPr>
          </a:p>
        </p:txBody>
      </p:sp>
      <p:sp>
        <p:nvSpPr>
          <p:cNvPr id="62467" name="Rectangle 2"/>
          <p:cNvSpPr txBox="1">
            <a:spLocks noChangeArrowheads="1"/>
          </p:cNvSpPr>
          <p:nvPr/>
        </p:nvSpPr>
        <p:spPr bwMode="auto">
          <a:xfrm>
            <a:off x="1905000" y="401638"/>
            <a:ext cx="87630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lnSpc>
                <a:spcPct val="90000"/>
              </a:lnSpc>
              <a:spcBef>
                <a:spcPct val="0"/>
              </a:spcBef>
              <a:buClrTx/>
              <a:buSzTx/>
              <a:buFontTx/>
              <a:buNone/>
            </a:pPr>
            <a:r>
              <a:rPr lang="en-US" altLang="en-US" b="1" dirty="0">
                <a:solidFill>
                  <a:srgbClr val="0000FF"/>
                </a:solidFill>
                <a:latin typeface="Lucida Handwriting" panose="03010101010101010101" pitchFamily="66" charset="0"/>
                <a:ea typeface="MS PGothic" panose="020B0600070205080204" pitchFamily="34" charset="-128"/>
                <a:cs typeface="Arial" panose="020B0604020202020204" pitchFamily="34" charset="0"/>
              </a:rPr>
              <a:t>Executive Session Minutes - Approval</a:t>
            </a:r>
          </a:p>
        </p:txBody>
      </p:sp>
      <p:pic>
        <p:nvPicPr>
          <p:cNvPr id="624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195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2058556" y="1104901"/>
            <a:ext cx="8063345" cy="5181600"/>
          </a:xfrm>
        </p:spPr>
        <p:txBody>
          <a:bodyPr>
            <a:normAutofit/>
          </a:bodyPr>
          <a:lstStyle/>
          <a:p>
            <a:pPr eaLnBrk="1" hangingPunct="1"/>
            <a:endParaRPr lang="en-US" altLang="en-US" sz="2000" dirty="0">
              <a:latin typeface="Garamond" panose="02020404030301010803" pitchFamily="18" charset="0"/>
            </a:endParaRPr>
          </a:p>
          <a:p>
            <a:pPr marL="0" indent="0">
              <a:buNone/>
            </a:pPr>
            <a:r>
              <a:rPr lang="en-US" altLang="en-US" b="1" dirty="0">
                <a:latin typeface="Garamond" panose="02020404030301010803" pitchFamily="18" charset="0"/>
              </a:rPr>
              <a:t>Complaint Process</a:t>
            </a:r>
            <a:r>
              <a:rPr lang="en-US" altLang="en-US" dirty="0">
                <a:latin typeface="Garamond" panose="02020404030301010803" pitchFamily="18" charset="0"/>
              </a:rPr>
              <a:t>: </a:t>
            </a:r>
          </a:p>
          <a:p>
            <a:pPr marL="585773" lvl="1" indent="0">
              <a:buNone/>
            </a:pPr>
            <a:r>
              <a:rPr lang="en-US" altLang="en-US" sz="2800" dirty="0">
                <a:latin typeface="Garamond" panose="02020404030301010803" pitchFamily="18" charset="0"/>
              </a:rPr>
              <a:t>1.  Written complaint filed with </a:t>
            </a:r>
            <a:r>
              <a:rPr lang="en-US" altLang="en-US" sz="2800" u="sng" dirty="0">
                <a:latin typeface="Garamond" panose="02020404030301010803" pitchFamily="18" charset="0"/>
              </a:rPr>
              <a:t>public body</a:t>
            </a:r>
            <a:r>
              <a:rPr lang="en-US" altLang="en-US" sz="2800" dirty="0">
                <a:latin typeface="Garamond" panose="02020404030301010803" pitchFamily="18" charset="0"/>
              </a:rPr>
              <a:t> within 30 days of alleged violation;</a:t>
            </a:r>
          </a:p>
          <a:p>
            <a:pPr marL="585773" lvl="1" indent="0">
              <a:buNone/>
            </a:pPr>
            <a:r>
              <a:rPr lang="en-US" altLang="en-US" sz="2800" dirty="0">
                <a:latin typeface="Garamond" panose="02020404030301010803" pitchFamily="18" charset="0"/>
              </a:rPr>
              <a:t>2.  Public body must forward complaint to AG within 14 </a:t>
            </a:r>
            <a:r>
              <a:rPr lang="en-US" altLang="en-US" sz="2800" u="sng" dirty="0">
                <a:latin typeface="Garamond" panose="02020404030301010803" pitchFamily="18" charset="0"/>
              </a:rPr>
              <a:t>business</a:t>
            </a:r>
            <a:r>
              <a:rPr lang="en-US" altLang="en-US" sz="2800" dirty="0">
                <a:latin typeface="Garamond" panose="02020404030301010803" pitchFamily="18" charset="0"/>
              </a:rPr>
              <a:t> days of receipt and inform AG of any remedial action taken; and</a:t>
            </a:r>
          </a:p>
          <a:p>
            <a:pPr marL="585773" lvl="1" indent="0">
              <a:buNone/>
            </a:pPr>
            <a:r>
              <a:rPr lang="en-US" altLang="en-US" sz="2800" dirty="0">
                <a:latin typeface="Garamond" panose="02020404030301010803" pitchFamily="18" charset="0"/>
              </a:rPr>
              <a:t>3.  Complaint may be filed with AG after 30 days from the date complaint was filed with public body.</a:t>
            </a:r>
            <a:endParaRPr lang="en-US" altLang="en-US" sz="2800" dirty="0">
              <a:solidFill>
                <a:schemeClr val="bg2"/>
              </a:solidFill>
              <a:latin typeface="Garamond" panose="02020404030301010803" pitchFamily="18" charset="0"/>
            </a:endParaRPr>
          </a:p>
        </p:txBody>
      </p:sp>
      <p:sp>
        <p:nvSpPr>
          <p:cNvPr id="72707" name="Rectangle 2"/>
          <p:cNvSpPr txBox="1">
            <a:spLocks noChangeArrowheads="1"/>
          </p:cNvSpPr>
          <p:nvPr/>
        </p:nvSpPr>
        <p:spPr bwMode="auto">
          <a:xfrm>
            <a:off x="1905000" y="401638"/>
            <a:ext cx="87630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lnSpc>
                <a:spcPct val="90000"/>
              </a:lnSpc>
              <a:spcBef>
                <a:spcPct val="0"/>
              </a:spcBef>
              <a:buClrTx/>
              <a:buSzTx/>
              <a:buFontTx/>
              <a:buNone/>
            </a:pPr>
            <a:r>
              <a:rPr lang="en-US" altLang="en-US" sz="3200" b="1" dirty="0">
                <a:solidFill>
                  <a:schemeClr val="bg2">
                    <a:lumMod val="25000"/>
                  </a:schemeClr>
                </a:solidFill>
                <a:latin typeface="Copperplate Gothic Bold" panose="020E0705020206020404" pitchFamily="34" charset="0"/>
                <a:ea typeface="MS PGothic" panose="020B0600070205080204" pitchFamily="34" charset="-128"/>
                <a:cs typeface="Arial" panose="020B0604020202020204" pitchFamily="34" charset="0"/>
              </a:rPr>
              <a:t>Enforcement</a:t>
            </a:r>
          </a:p>
        </p:txBody>
      </p:sp>
      <p:pic>
        <p:nvPicPr>
          <p:cNvPr id="727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803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1723177" y="1066800"/>
            <a:ext cx="8216161" cy="5486400"/>
          </a:xfrm>
        </p:spPr>
        <p:txBody>
          <a:bodyPr>
            <a:normAutofit fontScale="55000" lnSpcReduction="20000"/>
          </a:bodyPr>
          <a:lstStyle/>
          <a:p>
            <a:pPr eaLnBrk="1" hangingPunct="1"/>
            <a:endParaRPr lang="en-US" altLang="en-US" sz="3600" dirty="0">
              <a:latin typeface="Garamond" panose="02020404030301010803" pitchFamily="18" charset="0"/>
            </a:endParaRPr>
          </a:p>
          <a:p>
            <a:pPr marL="461963" indent="-234950" defTabSz="8058150">
              <a:lnSpc>
                <a:spcPct val="120000"/>
              </a:lnSpc>
              <a:spcBef>
                <a:spcPts val="0"/>
              </a:spcBef>
              <a:buClr>
                <a:schemeClr val="tx1">
                  <a:shade val="95000"/>
                </a:schemeClr>
              </a:buClr>
              <a:buFont typeface="Wingdings" panose="05000000000000000000" pitchFamily="2" charset="2"/>
              <a:buChar char="§"/>
              <a:defRPr/>
            </a:pPr>
            <a:r>
              <a:rPr lang="en-US" altLang="en-US" sz="3600" b="1" dirty="0">
                <a:latin typeface="Garamond" panose="02020404030301010803" pitchFamily="18" charset="0"/>
              </a:rPr>
              <a:t>Attorney General requires Public Body to consider complaint at properly posted meeting:</a:t>
            </a:r>
          </a:p>
          <a:p>
            <a:pPr marL="936625" lvl="1" indent="-249238">
              <a:lnSpc>
                <a:spcPct val="120000"/>
              </a:lnSpc>
              <a:spcBef>
                <a:spcPts val="0"/>
              </a:spcBef>
              <a:buClr>
                <a:schemeClr val="tx1">
                  <a:shade val="95000"/>
                </a:schemeClr>
              </a:buClr>
              <a:buFont typeface="Wingdings" panose="05000000000000000000" pitchFamily="2" charset="2"/>
              <a:buChar char="§"/>
              <a:defRPr/>
            </a:pPr>
            <a:r>
              <a:rPr lang="en-US" altLang="en-US" sz="3600" dirty="0">
                <a:latin typeface="Garamond" panose="02020404030301010803" pitchFamily="18" charset="0"/>
              </a:rPr>
              <a:t>Matter must appear on meeting notice</a:t>
            </a:r>
          </a:p>
          <a:p>
            <a:pPr marL="936625" lvl="1" indent="-249238">
              <a:lnSpc>
                <a:spcPct val="120000"/>
              </a:lnSpc>
              <a:spcBef>
                <a:spcPts val="0"/>
              </a:spcBef>
              <a:buClr>
                <a:schemeClr val="tx1">
                  <a:shade val="95000"/>
                </a:schemeClr>
              </a:buClr>
              <a:buFont typeface="Wingdings" panose="05000000000000000000" pitchFamily="2" charset="2"/>
              <a:buChar char="§"/>
              <a:defRPr/>
            </a:pPr>
            <a:r>
              <a:rPr lang="en-US" altLang="en-US" sz="3600" dirty="0">
                <a:latin typeface="Garamond" panose="02020404030301010803" pitchFamily="18" charset="0"/>
              </a:rPr>
              <a:t>Body must acknowledge receipt of complaint</a:t>
            </a:r>
          </a:p>
          <a:p>
            <a:pPr marL="936625" lvl="1" indent="-249238">
              <a:lnSpc>
                <a:spcPct val="120000"/>
              </a:lnSpc>
              <a:spcBef>
                <a:spcPts val="0"/>
              </a:spcBef>
              <a:buClr>
                <a:schemeClr val="tx1">
                  <a:shade val="95000"/>
                </a:schemeClr>
              </a:buClr>
              <a:buFont typeface="Wingdings" panose="05000000000000000000" pitchFamily="2" charset="2"/>
              <a:buChar char="§"/>
              <a:defRPr/>
            </a:pPr>
            <a:r>
              <a:rPr lang="en-US" altLang="en-US" sz="3600" dirty="0">
                <a:latin typeface="Garamond" panose="02020404030301010803" pitchFamily="18" charset="0"/>
              </a:rPr>
              <a:t>Should deliberate concerning allegations </a:t>
            </a:r>
            <a:r>
              <a:rPr lang="en-US" altLang="en-US" sz="3600" dirty="0">
                <a:solidFill>
                  <a:schemeClr val="tx2">
                    <a:lumMod val="60000"/>
                    <a:lumOff val="40000"/>
                  </a:schemeClr>
                </a:solidFill>
                <a:latin typeface="Garamond" panose="02020404030301010803" pitchFamily="18" charset="0"/>
              </a:rPr>
              <a:t>and</a:t>
            </a:r>
            <a:r>
              <a:rPr lang="en-US" altLang="en-US" sz="3600" dirty="0">
                <a:latin typeface="Garamond" panose="02020404030301010803" pitchFamily="18" charset="0"/>
              </a:rPr>
              <a:t> possible resolution</a:t>
            </a:r>
          </a:p>
          <a:p>
            <a:pPr marL="936625" lvl="1" indent="-249238">
              <a:lnSpc>
                <a:spcPct val="120000"/>
              </a:lnSpc>
              <a:spcBef>
                <a:spcPts val="0"/>
              </a:spcBef>
              <a:buClr>
                <a:schemeClr val="tx1">
                  <a:shade val="95000"/>
                </a:schemeClr>
              </a:buClr>
              <a:buFont typeface="Wingdings" panose="05000000000000000000" pitchFamily="2" charset="2"/>
              <a:buChar char="§"/>
              <a:defRPr/>
            </a:pPr>
            <a:r>
              <a:rPr lang="en-US" altLang="en-US" sz="3600" dirty="0">
                <a:latin typeface="Garamond" panose="02020404030301010803" pitchFamily="18" charset="0"/>
              </a:rPr>
              <a:t>Vote to resolve complaint</a:t>
            </a:r>
          </a:p>
          <a:p>
            <a:pPr marL="936625" lvl="1" indent="-249238">
              <a:lnSpc>
                <a:spcPct val="120000"/>
              </a:lnSpc>
              <a:spcBef>
                <a:spcPts val="0"/>
              </a:spcBef>
              <a:buClr>
                <a:schemeClr val="tx1">
                  <a:shade val="95000"/>
                </a:schemeClr>
              </a:buClr>
              <a:buFont typeface="Wingdings" panose="05000000000000000000" pitchFamily="2" charset="2"/>
              <a:buChar char="§"/>
              <a:defRPr/>
            </a:pPr>
            <a:r>
              <a:rPr lang="en-US" altLang="en-US" sz="3600" dirty="0">
                <a:latin typeface="Garamond" panose="02020404030301010803" pitchFamily="18" charset="0"/>
              </a:rPr>
              <a:t>If appropriate, authorize response to be prepared and sent to Attorney General and Complainant </a:t>
            </a:r>
          </a:p>
          <a:p>
            <a:pPr marL="461963" indent="-234950">
              <a:lnSpc>
                <a:spcPct val="120000"/>
              </a:lnSpc>
              <a:spcBef>
                <a:spcPts val="0"/>
              </a:spcBef>
              <a:buClr>
                <a:schemeClr val="tx1">
                  <a:shade val="95000"/>
                </a:schemeClr>
              </a:buClr>
              <a:buFont typeface="Wingdings" panose="05000000000000000000" pitchFamily="2" charset="2"/>
              <a:buChar char="§"/>
              <a:defRPr/>
            </a:pPr>
            <a:r>
              <a:rPr lang="en-US" altLang="en-US" sz="3600" b="1" dirty="0">
                <a:latin typeface="Garamond" panose="02020404030301010803" pitchFamily="18" charset="0"/>
              </a:rPr>
              <a:t>Cure:  </a:t>
            </a:r>
          </a:p>
          <a:p>
            <a:pPr marL="914400" indent="-195263">
              <a:lnSpc>
                <a:spcPct val="120000"/>
              </a:lnSpc>
              <a:spcBef>
                <a:spcPts val="0"/>
              </a:spcBef>
              <a:buClr>
                <a:schemeClr val="tx1">
                  <a:shade val="95000"/>
                </a:schemeClr>
              </a:buClr>
              <a:buFont typeface="Wingdings" panose="05000000000000000000" pitchFamily="2" charset="2"/>
              <a:buChar char="§"/>
              <a:defRPr/>
            </a:pPr>
            <a:r>
              <a:rPr lang="en-US" altLang="en-US" sz="3800" dirty="0">
                <a:latin typeface="Garamond" panose="02020404030301010803" pitchFamily="18" charset="0"/>
              </a:rPr>
              <a:t>“Public deliberation (at a properly posted open meeting) effectively cured the private discussion which occurred over e-mail because it enabled the public to see the discussion that went into the creation of the policy.  To cure a violation of the Open Meeting Law, a public body must make an independent deliberative action, and not merely a ceremonial acceptance or perfunctory ratification of a secret decision.”  See OML 2011-14.</a:t>
            </a:r>
            <a:endParaRPr lang="en-US" altLang="en-US" sz="3800" dirty="0">
              <a:solidFill>
                <a:schemeClr val="bg2"/>
              </a:solidFill>
              <a:latin typeface="Garamond" panose="02020404030301010803" pitchFamily="18" charset="0"/>
            </a:endParaRPr>
          </a:p>
        </p:txBody>
      </p:sp>
      <p:sp>
        <p:nvSpPr>
          <p:cNvPr id="72707" name="Rectangle 2"/>
          <p:cNvSpPr txBox="1">
            <a:spLocks noChangeArrowheads="1"/>
          </p:cNvSpPr>
          <p:nvPr/>
        </p:nvSpPr>
        <p:spPr bwMode="auto">
          <a:xfrm>
            <a:off x="1905000" y="401638"/>
            <a:ext cx="87630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lnSpc>
                <a:spcPct val="90000"/>
              </a:lnSpc>
              <a:spcBef>
                <a:spcPct val="0"/>
              </a:spcBef>
              <a:buClrTx/>
              <a:buSzTx/>
              <a:buFontTx/>
              <a:buNone/>
            </a:pPr>
            <a:r>
              <a:rPr lang="en-US" altLang="en-US" sz="3200" b="1"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Copperplate Gothic Bold" panose="020E0705020206020404" pitchFamily="34" charset="0"/>
                <a:ea typeface="MS PGothic" panose="020B0600070205080204" pitchFamily="34" charset="-128"/>
                <a:cs typeface="Arial" panose="020B0604020202020204" pitchFamily="34" charset="0"/>
              </a:rPr>
              <a:t>Enforcement</a:t>
            </a:r>
          </a:p>
        </p:txBody>
      </p:sp>
      <p:pic>
        <p:nvPicPr>
          <p:cNvPr id="727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286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body" idx="4294967295"/>
          </p:nvPr>
        </p:nvSpPr>
        <p:spPr>
          <a:xfrm>
            <a:off x="1524001" y="992188"/>
            <a:ext cx="8442325" cy="5683250"/>
          </a:xfrm>
        </p:spPr>
        <p:txBody>
          <a:bodyPr rtlCol="0">
            <a:normAutofit/>
          </a:bodyPr>
          <a:lstStyle/>
          <a:p>
            <a:pPr marL="593725" indent="-366713">
              <a:buClr>
                <a:schemeClr val="tx1">
                  <a:shade val="95000"/>
                </a:schemeClr>
              </a:buClr>
              <a:buFont typeface="Wingdings" panose="05000000000000000000" pitchFamily="2" charset="2"/>
              <a:buChar char="§"/>
              <a:defRPr/>
            </a:pPr>
            <a:r>
              <a:rPr lang="en-US" altLang="en-US" dirty="0">
                <a:latin typeface="Garamond" panose="02020404030301010803" pitchFamily="18" charset="0"/>
              </a:rPr>
              <a:t>Upon finding a violation, the AG has a range of enforcement options from compelling compliance with OML and/or attendance at a training session and/or creation or disclosure of minutes, nullifying action taken, imposition of $1,000 fine for intentional violation.  Public body may seek judicial review in Superior Court within 21 days of receipt (this would stay the AG’s order, but the public body may not implement any action taken, pending appeal)</a:t>
            </a:r>
          </a:p>
          <a:p>
            <a:pPr marL="593725" indent="-366713">
              <a:buClr>
                <a:schemeClr val="tx1">
                  <a:shade val="95000"/>
                </a:schemeClr>
              </a:buClr>
              <a:buFont typeface="Wingdings" panose="05000000000000000000" pitchFamily="2" charset="2"/>
              <a:buChar char="§"/>
              <a:defRPr/>
            </a:pPr>
            <a:r>
              <a:rPr lang="en-US" altLang="en-US" dirty="0">
                <a:latin typeface="Garamond" panose="02020404030301010803" pitchFamily="18" charset="0"/>
              </a:rPr>
              <a:t>AG may file action in Superior Court to require compliance.</a:t>
            </a:r>
          </a:p>
          <a:p>
            <a:pPr marL="593725" indent="-366713">
              <a:buClr>
                <a:schemeClr val="tx1">
                  <a:shade val="95000"/>
                </a:schemeClr>
              </a:buClr>
              <a:buFont typeface="Wingdings" panose="05000000000000000000" pitchFamily="2" charset="2"/>
              <a:buChar char="§"/>
              <a:defRPr/>
            </a:pPr>
            <a:r>
              <a:rPr lang="en-US" altLang="en-US" dirty="0">
                <a:latin typeface="Garamond" panose="02020404030301010803" pitchFamily="18" charset="0"/>
              </a:rPr>
              <a:t>3 registered voters may bring action in Superior Court</a:t>
            </a:r>
            <a:r>
              <a:rPr lang="en-US" altLang="en-US" sz="2400" dirty="0">
                <a:latin typeface="Book Antiqua" panose="02040602050305030304" pitchFamily="18" charset="0"/>
              </a:rPr>
              <a:t>.</a:t>
            </a:r>
          </a:p>
        </p:txBody>
      </p:sp>
      <p:sp>
        <p:nvSpPr>
          <p:cNvPr id="76803" name="Rectangle 2"/>
          <p:cNvSpPr txBox="1">
            <a:spLocks noChangeArrowheads="1"/>
          </p:cNvSpPr>
          <p:nvPr/>
        </p:nvSpPr>
        <p:spPr bwMode="auto">
          <a:xfrm>
            <a:off x="1908464" y="322118"/>
            <a:ext cx="8759536" cy="74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lnSpc>
                <a:spcPct val="90000"/>
              </a:lnSpc>
              <a:spcBef>
                <a:spcPct val="0"/>
              </a:spcBef>
              <a:buClrTx/>
              <a:buSzTx/>
              <a:buFontTx/>
              <a:buNone/>
            </a:pPr>
            <a:r>
              <a:rPr lang="en-US" altLang="en-US" b="1"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ea typeface="MS PGothic" panose="020B0600070205080204" pitchFamily="34" charset="-128"/>
                <a:cs typeface="Arial" panose="020B0604020202020204" pitchFamily="34" charset="0"/>
              </a:rPr>
              <a:t>Enforcement </a:t>
            </a:r>
            <a:r>
              <a:rPr lang="en-US" altLang="en-US" b="1" dirty="0">
                <a:solidFill>
                  <a:schemeClr val="bg2">
                    <a:lumMod val="25000"/>
                  </a:schemeClr>
                </a:solidFill>
                <a:effectLst>
                  <a:outerShdw blurRad="38100" dist="38100" dir="2700000" algn="tl">
                    <a:srgbClr val="000000">
                      <a:alpha val="43137"/>
                    </a:srgbClr>
                  </a:outerShdw>
                </a:effectLst>
                <a:latin typeface="Franklin Gothic Heavy" panose="020B0903020102020204" pitchFamily="34" charset="0"/>
                <a:ea typeface="MS PGothic" panose="020B0600070205080204" pitchFamily="34" charset="-128"/>
                <a:cs typeface="Arial" panose="020B0604020202020204" pitchFamily="34" charset="0"/>
              </a:rPr>
              <a:t>– Attorney General Options</a:t>
            </a:r>
          </a:p>
        </p:txBody>
      </p:sp>
      <p:pic>
        <p:nvPicPr>
          <p:cNvPr id="768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stretch>
            <a:fillRect/>
          </a:stretch>
        </p:blipFill>
        <p:spPr>
          <a:xfrm>
            <a:off x="9090054" y="3689636"/>
            <a:ext cx="1146147" cy="1532532"/>
          </a:xfrm>
          <a:prstGeom prst="rect">
            <a:avLst/>
          </a:prstGeom>
        </p:spPr>
      </p:pic>
    </p:spTree>
    <p:extLst>
      <p:ext uri="{BB962C8B-B14F-4D97-AF65-F5344CB8AC3E}">
        <p14:creationId xmlns:p14="http://schemas.microsoft.com/office/powerpoint/2010/main" val="1158981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089" y="98972"/>
            <a:ext cx="1550584" cy="1482941"/>
          </a:xfrm>
          <a:prstGeom prst="rect">
            <a:avLst/>
          </a:prstGeom>
        </p:spPr>
      </p:pic>
      <p:sp>
        <p:nvSpPr>
          <p:cNvPr id="2" name="Title 1"/>
          <p:cNvSpPr>
            <a:spLocks noGrp="1"/>
          </p:cNvSpPr>
          <p:nvPr>
            <p:ph type="title"/>
          </p:nvPr>
        </p:nvSpPr>
        <p:spPr/>
        <p:txBody>
          <a:bodyPr>
            <a:normAutofit/>
          </a:bodyPr>
          <a:lstStyle/>
          <a:p>
            <a:pPr algn="ctr"/>
            <a:r>
              <a:rPr lang="en-US" sz="3200" dirty="0">
                <a:effectLst>
                  <a:outerShdw blurRad="38100" dist="38100" dir="2700000" algn="tl">
                    <a:srgbClr val="000000">
                      <a:alpha val="43137"/>
                    </a:srgbClr>
                  </a:outerShdw>
                </a:effectLst>
                <a:latin typeface="Garamond" panose="02020404030301010803" pitchFamily="18" charset="0"/>
              </a:rPr>
              <a:t>   Recent Notable Court Decisions</a:t>
            </a:r>
          </a:p>
        </p:txBody>
      </p:sp>
      <p:sp>
        <p:nvSpPr>
          <p:cNvPr id="3" name="Content Placeholder 2"/>
          <p:cNvSpPr>
            <a:spLocks noGrp="1"/>
          </p:cNvSpPr>
          <p:nvPr>
            <p:ph idx="1"/>
          </p:nvPr>
        </p:nvSpPr>
        <p:spPr>
          <a:xfrm>
            <a:off x="1944624" y="1773937"/>
            <a:ext cx="8302752" cy="5522345"/>
          </a:xfrm>
        </p:spPr>
        <p:txBody>
          <a:bodyPr/>
          <a:lstStyle/>
          <a:p>
            <a:pPr>
              <a:buFont typeface="Arial" panose="020B0604020202020204" pitchFamily="34" charset="0"/>
              <a:buChar char="•"/>
            </a:pPr>
            <a:r>
              <a:rPr lang="en-US" sz="1800" u="sng" dirty="0">
                <a:latin typeface="Book Antiqua" panose="02040602050305030304" pitchFamily="18" charset="0"/>
              </a:rPr>
              <a:t>Corey Spaulding</a:t>
            </a:r>
            <a:r>
              <a:rPr lang="en-US" sz="1800" dirty="0">
                <a:latin typeface="Book Antiqua" panose="02040602050305030304" pitchFamily="18" charset="0"/>
              </a:rPr>
              <a:t> v. </a:t>
            </a:r>
            <a:r>
              <a:rPr lang="en-US" sz="1800" u="sng" dirty="0">
                <a:latin typeface="Book Antiqua" panose="02040602050305030304" pitchFamily="18" charset="0"/>
              </a:rPr>
              <a:t>Town of Natick School Committee</a:t>
            </a:r>
            <a:r>
              <a:rPr lang="en-US" sz="1800" dirty="0">
                <a:latin typeface="Book Antiqua" panose="02040602050305030304" pitchFamily="18" charset="0"/>
              </a:rPr>
              <a:t>, Middlesex Superior Court (November 2018) – public comment during public meetings.  Committee improperly limited comments made by members of the public which were critical of the Committee in violation of free speech rights.</a:t>
            </a:r>
          </a:p>
          <a:p>
            <a:pPr lvl="1">
              <a:buFont typeface="Arial" panose="020B0604020202020204" pitchFamily="34" charset="0"/>
              <a:buChar char="•"/>
            </a:pPr>
            <a:r>
              <a:rPr lang="en-US" sz="1400" dirty="0">
                <a:latin typeface="Book Antiqua" panose="02040602050305030304" pitchFamily="18" charset="0"/>
              </a:rPr>
              <a:t>Where a multiple member body allows “public comment,” or “open forum,” its public comment policies and practices must ensure that any restrictions on such discussions, including as to time, are specific and narrowly tailored to the public body’s interest.</a:t>
            </a:r>
          </a:p>
          <a:p>
            <a:pPr>
              <a:buFont typeface="Arial" panose="020B0604020202020204" pitchFamily="34" charset="0"/>
              <a:buChar char="•"/>
            </a:pPr>
            <a:r>
              <a:rPr lang="en-US" sz="1800" u="sng" dirty="0">
                <a:latin typeface="Book Antiqua" panose="02040602050305030304" pitchFamily="18" charset="0"/>
              </a:rPr>
              <a:t>Town of Swansea</a:t>
            </a:r>
            <a:r>
              <a:rPr lang="en-US" sz="1800" dirty="0">
                <a:latin typeface="Book Antiqua" panose="02040602050305030304" pitchFamily="18" charset="0"/>
              </a:rPr>
              <a:t> v. </a:t>
            </a:r>
            <a:r>
              <a:rPr lang="en-US" sz="1800" u="sng" dirty="0">
                <a:latin typeface="Book Antiqua" panose="02040602050305030304" pitchFamily="18" charset="0"/>
              </a:rPr>
              <a:t>Maura Healey</a:t>
            </a:r>
            <a:r>
              <a:rPr lang="en-US" sz="1800" dirty="0">
                <a:latin typeface="Book Antiqua" panose="02040602050305030304" pitchFamily="18" charset="0"/>
              </a:rPr>
              <a:t>, Suffolk Superior Court (October 2018)–sufficiency of meeting notices.  Division applied subjective criteria, such as available bulletin board space, to determine whether a meeting notice was sufficiently detailed.  </a:t>
            </a:r>
          </a:p>
          <a:p>
            <a:pPr>
              <a:buFont typeface="Arial" panose="020B0604020202020204" pitchFamily="34" charset="0"/>
              <a:buChar char="•"/>
            </a:pPr>
            <a:r>
              <a:rPr lang="en-US" sz="1800" u="sng" dirty="0">
                <a:latin typeface="Book Antiqua" panose="02040602050305030304" pitchFamily="18" charset="0"/>
              </a:rPr>
              <a:t>Boelter</a:t>
            </a:r>
            <a:r>
              <a:rPr lang="en-US" sz="1800" dirty="0">
                <a:latin typeface="Book Antiqua" panose="02040602050305030304" pitchFamily="18" charset="0"/>
              </a:rPr>
              <a:t> v. </a:t>
            </a:r>
            <a:r>
              <a:rPr lang="en-US" sz="1800" u="sng" dirty="0">
                <a:latin typeface="Book Antiqua" panose="02040602050305030304" pitchFamily="18" charset="0"/>
              </a:rPr>
              <a:t>Board of Selectmen of Wayland</a:t>
            </a:r>
            <a:r>
              <a:rPr lang="en-US" sz="1800" dirty="0">
                <a:latin typeface="Book Antiqua" panose="02040602050305030304" pitchFamily="18" charset="0"/>
              </a:rPr>
              <a:t>, 479 Mass. 233 (2018)—employee evaluation process by public bodies.  Circulation of employee evaluations containing opinions of Board members as to employee’s performance between a quorum of the Board violated the Open Meeting Law.</a:t>
            </a:r>
          </a:p>
          <a:p>
            <a:pPr lvl="1">
              <a:buFont typeface="Arial" panose="020B0604020202020204" pitchFamily="34" charset="0"/>
              <a:buChar char="•"/>
            </a:pPr>
            <a:r>
              <a:rPr lang="en-US" sz="1400" dirty="0">
                <a:latin typeface="Book Antiqua" panose="02040602050305030304" pitchFamily="18" charset="0"/>
              </a:rPr>
              <a:t>Updated guidance from the DOG on performance evaluations to track the </a:t>
            </a:r>
            <a:r>
              <a:rPr lang="en-US" sz="1400" u="sng" dirty="0">
                <a:latin typeface="Book Antiqua" panose="02040602050305030304" pitchFamily="18" charset="0"/>
              </a:rPr>
              <a:t>Boelter</a:t>
            </a:r>
            <a:r>
              <a:rPr lang="en-US" sz="1400" dirty="0">
                <a:latin typeface="Book Antiqua" panose="02040602050305030304" pitchFamily="18" charset="0"/>
              </a:rPr>
              <a:t> decision.</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1" y="6370637"/>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2"/>
          <p:cNvSpPr>
            <a:spLocks noGrp="1"/>
          </p:cNvSpPr>
          <p:nvPr>
            <p:ph type="ftr" sz="quarter" idx="11"/>
          </p:nvPr>
        </p:nvSpPr>
        <p:spPr>
          <a:xfrm>
            <a:off x="3607777" y="6370638"/>
            <a:ext cx="4800600" cy="365125"/>
          </a:xfrm>
        </p:spPr>
        <p:txBody>
          <a:bodyPr/>
          <a:lstStyle/>
          <a:p>
            <a:r>
              <a:rPr lang="en-US" dirty="0"/>
              <a:t>All materials © Copyright  2020  KP Law, P.C.  All rights reserved.</a:t>
            </a:r>
          </a:p>
        </p:txBody>
      </p:sp>
    </p:spTree>
    <p:extLst>
      <p:ext uri="{BB962C8B-B14F-4D97-AF65-F5344CB8AC3E}">
        <p14:creationId xmlns:p14="http://schemas.microsoft.com/office/powerpoint/2010/main" val="19074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9767" y="-172015"/>
            <a:ext cx="2659863" cy="2659863"/>
          </a:xfrm>
          <a:prstGeom prst="rect">
            <a:avLst/>
          </a:prstGeom>
        </p:spPr>
      </p:pic>
      <p:sp>
        <p:nvSpPr>
          <p:cNvPr id="22530" name="Rectangle 3"/>
          <p:cNvSpPr>
            <a:spLocks noGrp="1" noChangeArrowheads="1"/>
          </p:cNvSpPr>
          <p:nvPr>
            <p:ph idx="1"/>
          </p:nvPr>
        </p:nvSpPr>
        <p:spPr>
          <a:xfrm>
            <a:off x="1829051" y="2160007"/>
            <a:ext cx="8305800" cy="4938713"/>
          </a:xfrm>
        </p:spPr>
        <p:txBody>
          <a:bodyPr>
            <a:normAutofit/>
          </a:bodyPr>
          <a:lstStyle/>
          <a:p>
            <a:pPr eaLnBrk="1" hangingPunct="1">
              <a:lnSpc>
                <a:spcPct val="80000"/>
              </a:lnSpc>
              <a:buFont typeface="Wingdings" panose="05000000000000000000" pitchFamily="2" charset="2"/>
              <a:buChar char="§"/>
            </a:pPr>
            <a:r>
              <a:rPr lang="en-US" altLang="en-US" sz="2400" dirty="0">
                <a:latin typeface="Garamond" panose="02020404030301010803" pitchFamily="18" charset="0"/>
              </a:rPr>
              <a:t>Open meeting, public records and conflict of interest laws exist throughout the country at state and federal levels</a:t>
            </a:r>
          </a:p>
          <a:p>
            <a:pPr eaLnBrk="1" hangingPunct="1">
              <a:lnSpc>
                <a:spcPct val="80000"/>
              </a:lnSpc>
              <a:buFont typeface="Wingdings" panose="05000000000000000000" pitchFamily="2" charset="2"/>
              <a:buChar char="§"/>
            </a:pPr>
            <a:r>
              <a:rPr lang="en-US" altLang="en-US" sz="2400" dirty="0">
                <a:latin typeface="Garamond" panose="02020404030301010803" pitchFamily="18" charset="0"/>
              </a:rPr>
              <a:t>The purpose of these laws generally is to eliminate much of the secrecy surrounding deliberations and decisions on which public policy is based</a:t>
            </a:r>
          </a:p>
          <a:p>
            <a:pPr>
              <a:lnSpc>
                <a:spcPct val="80000"/>
              </a:lnSpc>
              <a:buFont typeface="Wingdings" panose="05000000000000000000" pitchFamily="2" charset="2"/>
              <a:buChar char="§"/>
            </a:pPr>
            <a:r>
              <a:rPr lang="en-US" altLang="en-US" sz="2400" dirty="0">
                <a:latin typeface="Garamond" panose="02020404030301010803" pitchFamily="18" charset="0"/>
              </a:rPr>
              <a:t>Under the Open Meeting Law (“OML”), public bodies can only conduct business through public meetings, unless an exemption allowing executive session exists</a:t>
            </a:r>
          </a:p>
          <a:p>
            <a:pPr>
              <a:lnSpc>
                <a:spcPct val="80000"/>
              </a:lnSpc>
              <a:buFont typeface="Wingdings" panose="05000000000000000000" pitchFamily="2" charset="2"/>
              <a:buChar char="§"/>
            </a:pPr>
            <a:r>
              <a:rPr lang="en-US" altLang="en-US" sz="2400" dirty="0">
                <a:latin typeface="Garamond" panose="02020404030301010803" pitchFamily="18" charset="0"/>
              </a:rPr>
              <a:t>The OML regulates the process by which public meetings can be held and conducted</a:t>
            </a:r>
          </a:p>
          <a:p>
            <a:pPr eaLnBrk="1" hangingPunct="1">
              <a:lnSpc>
                <a:spcPct val="80000"/>
              </a:lnSpc>
              <a:buFont typeface="Wingdings" panose="05000000000000000000" pitchFamily="2" charset="2"/>
              <a:buChar char="§"/>
            </a:pPr>
            <a:endParaRPr lang="en-US" altLang="en-US" sz="3000" dirty="0">
              <a:latin typeface="Garamond" panose="02020404030301010803" pitchFamily="18" charset="0"/>
            </a:endParaRPr>
          </a:p>
          <a:p>
            <a:pPr eaLnBrk="1" hangingPunct="1">
              <a:lnSpc>
                <a:spcPct val="80000"/>
              </a:lnSpc>
            </a:pPr>
            <a:endParaRPr lang="en-US" altLang="en-US" sz="3000" dirty="0"/>
          </a:p>
        </p:txBody>
      </p:sp>
      <p:sp>
        <p:nvSpPr>
          <p:cNvPr id="22531" name="TextBox 4"/>
          <p:cNvSpPr txBox="1">
            <a:spLocks noChangeArrowheads="1"/>
          </p:cNvSpPr>
          <p:nvPr/>
        </p:nvSpPr>
        <p:spPr bwMode="auto">
          <a:xfrm>
            <a:off x="4419600" y="61722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FFFFFF"/>
                </a:solidFill>
                <a:latin typeface="Arial" panose="020B0604020202020204" pitchFamily="34" charset="0"/>
                <a:ea typeface="MS PGothic" panose="020B0600070205080204" pitchFamily="34" charset="-128"/>
              </a:rPr>
              <a:t> </a:t>
            </a:r>
          </a:p>
        </p:txBody>
      </p:sp>
      <p:sp>
        <p:nvSpPr>
          <p:cNvPr id="22532" name="Rectangle 2"/>
          <p:cNvSpPr txBox="1">
            <a:spLocks noChangeArrowheads="1"/>
          </p:cNvSpPr>
          <p:nvPr/>
        </p:nvSpPr>
        <p:spPr bwMode="auto">
          <a:xfrm>
            <a:off x="2419157" y="522208"/>
            <a:ext cx="8550313" cy="635708"/>
          </a:xfrm>
          <a:prstGeom prst="rect">
            <a:avLst/>
          </a:prstGeom>
          <a:noFill/>
          <a:ln>
            <a:noFill/>
          </a:ln>
        </p:spPr>
        <p:txBody>
          <a:bodyPr lIns="0" tIns="0" rIns="0" bIns="0"/>
          <a:lstStyle>
            <a:lvl1pPr defTabSz="912813"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2813"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2813"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2813"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28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spcBef>
                <a:spcPct val="0"/>
              </a:spcBef>
              <a:buFontTx/>
              <a:buNone/>
            </a:pPr>
            <a:r>
              <a:rPr lang="en-US" altLang="en-US" sz="4400"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FFFF00"/>
                </a:solidFill>
                <a:effectLst>
                  <a:outerShdw blurRad="38100" dist="38100" dir="2700000" algn="tl">
                    <a:srgbClr val="000000">
                      <a:alpha val="43137"/>
                    </a:srgbClr>
                  </a:outerShdw>
                </a:effectLst>
                <a:latin typeface="Century Gothic" panose="020B0502020202020204" pitchFamily="34" charset="0"/>
                <a:ea typeface="MS PGothic" panose="020B0600070205080204" pitchFamily="34" charset="-128"/>
                <a:cs typeface="Arial" panose="020B0604020202020204" pitchFamily="34" charset="0"/>
              </a:rPr>
              <a:t>Sunshine Laws</a:t>
            </a: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585" y="6386513"/>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747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subTitle" idx="1"/>
          </p:nvPr>
        </p:nvSpPr>
        <p:spPr>
          <a:xfrm>
            <a:off x="1714500" y="1628145"/>
            <a:ext cx="8686800" cy="3083921"/>
          </a:xfrm>
          <a:pattFill prst="pct10">
            <a:fgClr>
              <a:schemeClr val="accent1">
                <a:lumMod val="75000"/>
              </a:schemeClr>
            </a:fgClr>
            <a:bgClr>
              <a:schemeClr val="bg1"/>
            </a:bgClr>
          </a:pattFill>
        </p:spPr>
        <p:txBody>
          <a:bodyPr rtlCol="0">
            <a:spAutoFit/>
          </a:bodyPr>
          <a:lstStyle/>
          <a:p>
            <a:pPr marL="457200">
              <a:spcBef>
                <a:spcPct val="0"/>
              </a:spcBef>
              <a:buClr>
                <a:schemeClr val="tx1">
                  <a:shade val="95000"/>
                </a:schemeClr>
              </a:buClr>
              <a:defRPr/>
            </a:pPr>
            <a:r>
              <a:rPr lang="en-US" altLang="en-US" sz="3200" b="1" dirty="0">
                <a:solidFill>
                  <a:srgbClr val="002060"/>
                </a:solidFill>
                <a:latin typeface="Garamond" panose="02020404030301010803" pitchFamily="18" charset="0"/>
              </a:rPr>
              <a:t>Mark R. </a:t>
            </a:r>
            <a:r>
              <a:rPr lang="en-US" altLang="en-US" sz="3200" b="1">
                <a:solidFill>
                  <a:srgbClr val="002060"/>
                </a:solidFill>
                <a:latin typeface="Garamond" panose="02020404030301010803" pitchFamily="18" charset="0"/>
              </a:rPr>
              <a:t>Reich, </a:t>
            </a:r>
            <a:r>
              <a:rPr lang="en-US" altLang="en-US" sz="3200" b="1" dirty="0">
                <a:solidFill>
                  <a:srgbClr val="002060"/>
                </a:solidFill>
                <a:latin typeface="Garamond" panose="02020404030301010803" pitchFamily="18" charset="0"/>
              </a:rPr>
              <a:t>Esq.</a:t>
            </a:r>
          </a:p>
          <a:p>
            <a:pPr marL="457200">
              <a:spcBef>
                <a:spcPct val="0"/>
              </a:spcBef>
              <a:buClr>
                <a:schemeClr val="tx1">
                  <a:shade val="95000"/>
                </a:schemeClr>
              </a:buClr>
              <a:defRPr/>
            </a:pPr>
            <a:r>
              <a:rPr lang="en-US" altLang="en-US" sz="3200" b="1" dirty="0">
                <a:solidFill>
                  <a:srgbClr val="002060"/>
                </a:solidFill>
                <a:latin typeface="Garamond" panose="02020404030301010803" pitchFamily="18" charset="0"/>
              </a:rPr>
              <a:t>KP Law, P.C.</a:t>
            </a:r>
          </a:p>
          <a:p>
            <a:pPr marL="457200">
              <a:spcBef>
                <a:spcPct val="0"/>
              </a:spcBef>
              <a:buClr>
                <a:schemeClr val="tx1">
                  <a:shade val="95000"/>
                </a:schemeClr>
              </a:buClr>
              <a:defRPr/>
            </a:pPr>
            <a:r>
              <a:rPr lang="en-US" altLang="en-US" sz="3200" b="1" dirty="0">
                <a:solidFill>
                  <a:srgbClr val="002060"/>
                </a:solidFill>
                <a:latin typeface="Garamond" panose="02020404030301010803" pitchFamily="18" charset="0"/>
              </a:rPr>
              <a:t>101 Arch Street, 12</a:t>
            </a:r>
            <a:r>
              <a:rPr lang="en-US" altLang="en-US" sz="3200" b="1" baseline="30000" dirty="0">
                <a:solidFill>
                  <a:srgbClr val="002060"/>
                </a:solidFill>
                <a:latin typeface="Garamond" pitchFamily="18" charset="0"/>
              </a:rPr>
              <a:t>th</a:t>
            </a:r>
            <a:r>
              <a:rPr lang="en-US" altLang="en-US" sz="3200" b="1" dirty="0">
                <a:solidFill>
                  <a:srgbClr val="002060"/>
                </a:solidFill>
                <a:latin typeface="Garamond" pitchFamily="18" charset="0"/>
              </a:rPr>
              <a:t> Floor</a:t>
            </a:r>
          </a:p>
          <a:p>
            <a:pPr marL="457200">
              <a:spcBef>
                <a:spcPct val="0"/>
              </a:spcBef>
              <a:buClr>
                <a:schemeClr val="tx1">
                  <a:shade val="95000"/>
                </a:schemeClr>
              </a:buClr>
              <a:defRPr/>
            </a:pPr>
            <a:r>
              <a:rPr lang="en-US" altLang="en-US" sz="3200" b="1" dirty="0">
                <a:solidFill>
                  <a:srgbClr val="002060"/>
                </a:solidFill>
                <a:latin typeface="Garamond" pitchFamily="18" charset="0"/>
              </a:rPr>
              <a:t>Boston, MA 02110</a:t>
            </a:r>
          </a:p>
          <a:p>
            <a:pPr marL="457200">
              <a:spcBef>
                <a:spcPct val="0"/>
              </a:spcBef>
              <a:buClr>
                <a:schemeClr val="tx1">
                  <a:shade val="95000"/>
                </a:schemeClr>
              </a:buClr>
              <a:defRPr/>
            </a:pPr>
            <a:r>
              <a:rPr lang="en-US" altLang="en-US" sz="3200" b="1" dirty="0">
                <a:solidFill>
                  <a:srgbClr val="002060"/>
                </a:solidFill>
                <a:latin typeface="Garamond" pitchFamily="18" charset="0"/>
              </a:rPr>
              <a:t>(617) 556-0007</a:t>
            </a:r>
          </a:p>
          <a:p>
            <a:pPr marL="457200">
              <a:spcBef>
                <a:spcPct val="0"/>
              </a:spcBef>
              <a:buClr>
                <a:schemeClr val="tx1">
                  <a:shade val="95000"/>
                </a:schemeClr>
              </a:buClr>
              <a:defRPr/>
            </a:pPr>
            <a:r>
              <a:rPr lang="en-US" altLang="en-US" sz="3200" b="1" u="sng" dirty="0">
                <a:solidFill>
                  <a:srgbClr val="002060"/>
                </a:solidFill>
                <a:latin typeface="Garamond" pitchFamily="18" charset="0"/>
              </a:rPr>
              <a:t>www.k-plaw.com</a:t>
            </a:r>
            <a:r>
              <a:rPr lang="en-US" altLang="en-US" sz="3200" b="1" dirty="0">
                <a:solidFill>
                  <a:srgbClr val="002060"/>
                </a:solidFill>
                <a:latin typeface="Garamond" pitchFamily="18" charset="0"/>
              </a:rPr>
              <a:t> </a:t>
            </a:r>
          </a:p>
          <a:p>
            <a:pPr>
              <a:spcBef>
                <a:spcPct val="0"/>
              </a:spcBef>
              <a:buClr>
                <a:schemeClr val="tx1">
                  <a:shade val="95000"/>
                </a:schemeClr>
              </a:buClr>
              <a:defRPr/>
            </a:pPr>
            <a:endParaRPr lang="en-US" altLang="en-US" dirty="0">
              <a:solidFill>
                <a:schemeClr val="bg1">
                  <a:lumMod val="50000"/>
                </a:schemeClr>
              </a:solidFill>
            </a:endParaRPr>
          </a:p>
        </p:txBody>
      </p:sp>
      <p:sp>
        <p:nvSpPr>
          <p:cNvPr id="90115" name="Rectangle 2"/>
          <p:cNvSpPr txBox="1">
            <a:spLocks noChangeArrowheads="1"/>
          </p:cNvSpPr>
          <p:nvPr/>
        </p:nvSpPr>
        <p:spPr bwMode="auto">
          <a:xfrm>
            <a:off x="1714500" y="484502"/>
            <a:ext cx="8763000" cy="665162"/>
          </a:xfrm>
          <a:prstGeom prst="rect">
            <a:avLst/>
          </a:prstGeom>
          <a:pattFill prst="pct10">
            <a:fgClr>
              <a:schemeClr val="accent1">
                <a:lumMod val="75000"/>
              </a:schemeClr>
            </a:fgClr>
            <a:bgClr>
              <a:schemeClr val="bg1"/>
            </a:bgClr>
          </a:pattFill>
          <a:ln>
            <a:noFill/>
          </a:ln>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eaLnBrk="1" hangingPunct="1">
              <a:lnSpc>
                <a:spcPct val="90000"/>
              </a:lnSpc>
              <a:spcBef>
                <a:spcPct val="0"/>
              </a:spcBef>
              <a:buClrTx/>
              <a:buSzTx/>
              <a:buFontTx/>
              <a:buNone/>
            </a:pPr>
            <a:r>
              <a:rPr lang="en-US" altLang="en-US" sz="4000" b="1"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Any 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5677048"/>
            <a:ext cx="9144000" cy="118095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5692775"/>
            <a:ext cx="91487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33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7969" y="905347"/>
            <a:ext cx="8071369" cy="4694123"/>
          </a:xfrm>
        </p:spPr>
        <p:txBody>
          <a:bodyPr>
            <a:normAutofit lnSpcReduction="10000"/>
          </a:bodyPr>
          <a:lstStyle/>
          <a:p>
            <a:pPr algn="ctr"/>
            <a:endParaRPr lang="en-US" dirty="0"/>
          </a:p>
          <a:p>
            <a:pPr marL="136525" indent="0" algn="ctr">
              <a:buNone/>
            </a:pPr>
            <a:endParaRPr lang="en-US" b="1" dirty="0">
              <a:latin typeface="Garamond" panose="02020404030301010803" pitchFamily="18" charset="0"/>
            </a:endParaRPr>
          </a:p>
          <a:p>
            <a:pPr marL="136525" indent="0" algn="ctr">
              <a:buNone/>
            </a:pPr>
            <a:r>
              <a:rPr lang="en-US" sz="5400" b="1" dirty="0">
                <a:ln w="3175">
                  <a:solidFill>
                    <a:srgbClr val="CEB966"/>
                  </a:solidFill>
                </a:ln>
                <a:solidFill>
                  <a:srgbClr val="0070C0"/>
                </a:solidFill>
                <a:latin typeface="Century Gothic" panose="020B0502020202020204" pitchFamily="34" charset="0"/>
              </a:rPr>
              <a:t>Open Meeting Law </a:t>
            </a:r>
          </a:p>
          <a:p>
            <a:pPr marL="136525" indent="0">
              <a:buNone/>
            </a:pPr>
            <a:endParaRPr lang="en-US" sz="5400" b="1" dirty="0">
              <a:ln w="3175">
                <a:solidFill>
                  <a:srgbClr val="CEB966"/>
                </a:solidFill>
              </a:ln>
              <a:solidFill>
                <a:srgbClr val="0070C0"/>
              </a:solidFill>
              <a:latin typeface="Century Gothic" panose="020B0502020202020204" pitchFamily="34" charset="0"/>
            </a:endParaRPr>
          </a:p>
          <a:p>
            <a:pPr marL="1484313" indent="-515938">
              <a:buFont typeface="Wingdings 2" panose="05020102010507070707" pitchFamily="18" charset="2"/>
              <a:buChar char="è"/>
              <a:tabLst>
                <a:tab pos="1484313" algn="l"/>
                <a:tab pos="7604125" algn="l"/>
              </a:tabLst>
            </a:pPr>
            <a:r>
              <a:rPr lang="en-US" sz="2400" b="1" dirty="0">
                <a:ln w="3175">
                  <a:solidFill>
                    <a:srgbClr val="CEB966"/>
                  </a:solidFill>
                </a:ln>
                <a:solidFill>
                  <a:srgbClr val="0070C0"/>
                </a:solidFill>
                <a:latin typeface="Century Gothic" panose="020B0502020202020204" pitchFamily="34" charset="0"/>
              </a:rPr>
              <a:t>What types of meetings are subject to </a:t>
            </a:r>
          </a:p>
          <a:p>
            <a:pPr marL="968375" indent="0">
              <a:buNone/>
              <a:tabLst>
                <a:tab pos="1484313" algn="l"/>
                <a:tab pos="7604125" algn="l"/>
              </a:tabLst>
            </a:pPr>
            <a:r>
              <a:rPr lang="en-US" sz="2400" b="1" dirty="0">
                <a:ln w="3175">
                  <a:solidFill>
                    <a:srgbClr val="CEB966"/>
                  </a:solidFill>
                </a:ln>
                <a:solidFill>
                  <a:srgbClr val="0070C0"/>
                </a:solidFill>
                <a:latin typeface="Century Gothic" panose="020B0502020202020204" pitchFamily="34" charset="0"/>
              </a:rPr>
              <a:t>	the law (and why does it matter)?</a:t>
            </a:r>
          </a:p>
          <a:p>
            <a:pPr marL="1484313" indent="-515938">
              <a:buFont typeface="Wingdings 2" panose="05020102010507070707" pitchFamily="18" charset="2"/>
              <a:buChar char="è"/>
              <a:tabLst>
                <a:tab pos="1484313" algn="l"/>
                <a:tab pos="7604125" algn="l"/>
              </a:tabLst>
            </a:pPr>
            <a:r>
              <a:rPr lang="en-US" sz="2400" b="1" dirty="0">
                <a:ln w="3175">
                  <a:solidFill>
                    <a:srgbClr val="CEB966"/>
                  </a:solidFill>
                </a:ln>
                <a:solidFill>
                  <a:srgbClr val="0070C0"/>
                </a:solidFill>
                <a:latin typeface="Century Gothic" panose="020B0502020202020204" pitchFamily="34" charset="0"/>
              </a:rPr>
              <a:t>What rules need to be followed to hold </a:t>
            </a:r>
          </a:p>
          <a:p>
            <a:pPr marL="968375" indent="0">
              <a:buNone/>
              <a:tabLst>
                <a:tab pos="1484313" algn="l"/>
                <a:tab pos="7604125" algn="l"/>
              </a:tabLst>
            </a:pPr>
            <a:r>
              <a:rPr lang="en-US" sz="2400" b="1" dirty="0">
                <a:ln w="3175">
                  <a:solidFill>
                    <a:srgbClr val="CEB966"/>
                  </a:solidFill>
                </a:ln>
                <a:solidFill>
                  <a:srgbClr val="0070C0"/>
                </a:solidFill>
                <a:latin typeface="Century Gothic" panose="020B0502020202020204" pitchFamily="34" charset="0"/>
              </a:rPr>
              <a:t>	a meeting?</a:t>
            </a:r>
          </a:p>
          <a:p>
            <a:pPr marL="1484313" indent="-515938">
              <a:buFont typeface="Wingdings 2" panose="05020102010507070707" pitchFamily="18" charset="2"/>
              <a:buChar char="è"/>
              <a:tabLst>
                <a:tab pos="1484313" algn="l"/>
                <a:tab pos="7604125" algn="l"/>
              </a:tabLst>
            </a:pPr>
            <a:r>
              <a:rPr lang="en-US" sz="2400" b="1" dirty="0">
                <a:ln w="3175">
                  <a:solidFill>
                    <a:srgbClr val="CEB966"/>
                  </a:solidFill>
                </a:ln>
                <a:solidFill>
                  <a:srgbClr val="0070C0"/>
                </a:solidFill>
                <a:latin typeface="Century Gothic" panose="020B0502020202020204" pitchFamily="34" charset="0"/>
              </a:rPr>
              <a:t>What are common violations and why?</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1" y="6417728"/>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133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4567" y="5257891"/>
            <a:ext cx="2511770" cy="1670449"/>
          </a:xfrm>
          <a:prstGeom prst="rect">
            <a:avLst/>
          </a:prstGeom>
        </p:spPr>
      </p:pic>
      <p:sp>
        <p:nvSpPr>
          <p:cNvPr id="49154" name="Rectangle 3"/>
          <p:cNvSpPr>
            <a:spLocks noGrp="1" noChangeArrowheads="1"/>
          </p:cNvSpPr>
          <p:nvPr>
            <p:ph idx="4294967295"/>
          </p:nvPr>
        </p:nvSpPr>
        <p:spPr>
          <a:xfrm>
            <a:off x="1524001" y="750888"/>
            <a:ext cx="8753475" cy="5510212"/>
          </a:xfrm>
        </p:spPr>
        <p:txBody>
          <a:bodyPr>
            <a:noAutofit/>
          </a:bodyPr>
          <a:lstStyle/>
          <a:p>
            <a:pPr marL="479425" lvl="1" indent="-342900">
              <a:lnSpc>
                <a:spcPct val="80000"/>
              </a:lnSpc>
              <a:buClr>
                <a:prstClr val="black"/>
              </a:buClr>
              <a:buSzPct val="65000"/>
              <a:buFont typeface="Garamond" panose="02020404030301010803" pitchFamily="18" charset="0"/>
              <a:buChar char="■"/>
              <a:defRPr/>
            </a:pPr>
            <a:endParaRPr lang="en-US" altLang="en-US" b="1" dirty="0">
              <a:solidFill>
                <a:srgbClr val="0070C0"/>
              </a:solidFill>
              <a:latin typeface="Garamond" panose="02020404030301010803" pitchFamily="18" charset="0"/>
            </a:endParaRPr>
          </a:p>
          <a:p>
            <a:pPr marL="479425" lvl="1" indent="-342900">
              <a:lnSpc>
                <a:spcPct val="80000"/>
              </a:lnSpc>
              <a:buClr>
                <a:prstClr val="black"/>
              </a:buClr>
              <a:buSzPct val="65000"/>
              <a:buFont typeface="Garamond" panose="02020404030301010803" pitchFamily="18" charset="0"/>
              <a:buChar char="■"/>
              <a:defRPr/>
            </a:pPr>
            <a:r>
              <a:rPr lang="en-US" altLang="en-US" b="1" dirty="0">
                <a:solidFill>
                  <a:srgbClr val="0070C0"/>
                </a:solidFill>
                <a:latin typeface="Garamond" panose="02020404030301010803" pitchFamily="18" charset="0"/>
              </a:rPr>
              <a:t>Meeting</a:t>
            </a:r>
            <a:r>
              <a:rPr lang="en-US" altLang="en-US" dirty="0">
                <a:solidFill>
                  <a:prstClr val="black"/>
                </a:solidFill>
                <a:latin typeface="Garamond" panose="02020404030301010803" pitchFamily="18" charset="0"/>
              </a:rPr>
              <a:t>: A </a:t>
            </a:r>
            <a:r>
              <a:rPr lang="en-US" altLang="en-US" b="1" dirty="0">
                <a:solidFill>
                  <a:srgbClr val="0070C0"/>
                </a:solidFill>
                <a:latin typeface="Garamond" panose="02020404030301010803" pitchFamily="18" charset="0"/>
              </a:rPr>
              <a:t>deliberation</a:t>
            </a:r>
            <a:r>
              <a:rPr lang="en-US" altLang="en-US" dirty="0">
                <a:solidFill>
                  <a:prstClr val="black"/>
                </a:solidFill>
                <a:latin typeface="Garamond" panose="02020404030301010803" pitchFamily="18" charset="0"/>
              </a:rPr>
              <a:t> amongst a </a:t>
            </a:r>
            <a:r>
              <a:rPr lang="en-US" altLang="en-US" b="1" dirty="0">
                <a:solidFill>
                  <a:srgbClr val="0070C0"/>
                </a:solidFill>
                <a:latin typeface="Garamond" panose="02020404030301010803" pitchFamily="18" charset="0"/>
              </a:rPr>
              <a:t>quorum</a:t>
            </a:r>
            <a:r>
              <a:rPr lang="en-US" altLang="en-US" dirty="0">
                <a:solidFill>
                  <a:srgbClr val="0070C0"/>
                </a:solidFill>
                <a:latin typeface="Garamond" panose="02020404030301010803" pitchFamily="18" charset="0"/>
              </a:rPr>
              <a:t> </a:t>
            </a:r>
            <a:r>
              <a:rPr lang="en-US" altLang="en-US" dirty="0">
                <a:solidFill>
                  <a:prstClr val="black"/>
                </a:solidFill>
                <a:latin typeface="Garamond" panose="02020404030301010803" pitchFamily="18" charset="0"/>
              </a:rPr>
              <a:t>of a </a:t>
            </a:r>
            <a:r>
              <a:rPr lang="en-US" altLang="en-US" b="1" dirty="0">
                <a:solidFill>
                  <a:srgbClr val="0070C0"/>
                </a:solidFill>
                <a:latin typeface="Garamond" panose="02020404030301010803" pitchFamily="18" charset="0"/>
              </a:rPr>
              <a:t>public body</a:t>
            </a:r>
            <a:r>
              <a:rPr lang="en-US" altLang="en-US" dirty="0">
                <a:solidFill>
                  <a:prstClr val="black"/>
                </a:solidFill>
                <a:latin typeface="Garamond" panose="02020404030301010803" pitchFamily="18" charset="0"/>
              </a:rPr>
              <a:t> to discuss matters within the jurisdiction of the body</a:t>
            </a:r>
          </a:p>
          <a:p>
            <a:pPr marL="479425" lvl="1" indent="-342900">
              <a:lnSpc>
                <a:spcPct val="80000"/>
              </a:lnSpc>
              <a:buClr>
                <a:prstClr val="black"/>
              </a:buClr>
              <a:buSzPct val="65000"/>
              <a:buFont typeface="Garamond" panose="02020404030301010803" pitchFamily="18" charset="0"/>
              <a:buChar char="■"/>
              <a:defRPr/>
            </a:pPr>
            <a:endParaRPr lang="en-US" altLang="en-US" dirty="0">
              <a:solidFill>
                <a:prstClr val="black"/>
              </a:solidFill>
              <a:latin typeface="Garamond" panose="02020404030301010803" pitchFamily="18" charset="0"/>
            </a:endParaRPr>
          </a:p>
          <a:p>
            <a:pPr marL="479425" lvl="1" indent="-342900">
              <a:lnSpc>
                <a:spcPct val="80000"/>
              </a:lnSpc>
              <a:buClr>
                <a:prstClr val="black"/>
              </a:buClr>
              <a:buSzPct val="65000"/>
              <a:buFont typeface="Garamond" panose="02020404030301010803" pitchFamily="18" charset="0"/>
              <a:buChar char="■"/>
              <a:defRPr/>
            </a:pPr>
            <a:r>
              <a:rPr lang="en-US" altLang="en-US" b="1" dirty="0">
                <a:solidFill>
                  <a:srgbClr val="0070C0"/>
                </a:solidFill>
                <a:latin typeface="Garamond" panose="02020404030301010803" pitchFamily="18" charset="0"/>
              </a:rPr>
              <a:t>Deliberation</a:t>
            </a:r>
            <a:r>
              <a:rPr lang="en-US" altLang="en-US" dirty="0">
                <a:solidFill>
                  <a:prstClr val="black"/>
                </a:solidFill>
                <a:latin typeface="Garamond" panose="02020404030301010803" pitchFamily="18" charset="0"/>
              </a:rPr>
              <a:t>: “[A]n oral or written communication </a:t>
            </a:r>
            <a:r>
              <a:rPr lang="en-US" altLang="en-US" b="1" i="1" dirty="0">
                <a:solidFill>
                  <a:srgbClr val="0070C0"/>
                </a:solidFill>
                <a:latin typeface="Garamond" panose="02020404030301010803" pitchFamily="18" charset="0"/>
              </a:rPr>
              <a:t>through any medium, including electronic mail,</a:t>
            </a:r>
            <a:r>
              <a:rPr lang="en-US" altLang="en-US" dirty="0">
                <a:solidFill>
                  <a:prstClr val="black"/>
                </a:solidFill>
                <a:latin typeface="Garamond" panose="02020404030301010803" pitchFamily="18" charset="0"/>
              </a:rPr>
              <a:t> between or among a quorum of a public body on any public business within its jurisdiction…”</a:t>
            </a:r>
          </a:p>
          <a:p>
            <a:pPr marL="479425" lvl="1" indent="-342900">
              <a:lnSpc>
                <a:spcPct val="80000"/>
              </a:lnSpc>
              <a:buClr>
                <a:prstClr val="black"/>
              </a:buClr>
              <a:buSzPct val="65000"/>
              <a:buFont typeface="Garamond" panose="02020404030301010803" pitchFamily="18" charset="0"/>
              <a:buChar char="■"/>
              <a:defRPr/>
            </a:pPr>
            <a:endParaRPr lang="en-US" altLang="en-US" dirty="0">
              <a:solidFill>
                <a:prstClr val="black"/>
              </a:solidFill>
              <a:latin typeface="Garamond" panose="02020404030301010803" pitchFamily="18" charset="0"/>
            </a:endParaRPr>
          </a:p>
          <a:p>
            <a:pPr marL="479425" lvl="1" indent="-342900">
              <a:lnSpc>
                <a:spcPct val="80000"/>
              </a:lnSpc>
              <a:buClr>
                <a:prstClr val="black"/>
              </a:buClr>
              <a:buSzPct val="65000"/>
              <a:buFont typeface="Garamond" panose="02020404030301010803" pitchFamily="18" charset="0"/>
              <a:buChar char="■"/>
              <a:defRPr/>
            </a:pPr>
            <a:r>
              <a:rPr lang="en-US" altLang="en-US" b="1" dirty="0">
                <a:solidFill>
                  <a:srgbClr val="0070C0"/>
                </a:solidFill>
                <a:latin typeface="Garamond" panose="02020404030301010803" pitchFamily="18" charset="0"/>
              </a:rPr>
              <a:t>Quorum</a:t>
            </a:r>
            <a:r>
              <a:rPr lang="en-US" altLang="en-US" dirty="0">
                <a:solidFill>
                  <a:prstClr val="black"/>
                </a:solidFill>
                <a:latin typeface="Garamond" panose="02020404030301010803" pitchFamily="18" charset="0"/>
              </a:rPr>
              <a:t>: A majority of the full complement of members of a multiple-member body, except in limited circumstances</a:t>
            </a:r>
          </a:p>
          <a:p>
            <a:pPr marL="479425" lvl="1" indent="-342900">
              <a:lnSpc>
                <a:spcPct val="80000"/>
              </a:lnSpc>
              <a:buClr>
                <a:prstClr val="black"/>
              </a:buClr>
              <a:buSzPct val="65000"/>
              <a:buFont typeface="Garamond" panose="02020404030301010803" pitchFamily="18" charset="0"/>
              <a:buChar char="■"/>
              <a:defRPr/>
            </a:pPr>
            <a:endParaRPr lang="en-US" altLang="en-US" dirty="0">
              <a:solidFill>
                <a:prstClr val="black"/>
              </a:solidFill>
              <a:latin typeface="Garamond" panose="02020404030301010803" pitchFamily="18" charset="0"/>
            </a:endParaRPr>
          </a:p>
          <a:p>
            <a:pPr marL="479425" lvl="1" indent="-342900">
              <a:lnSpc>
                <a:spcPct val="80000"/>
              </a:lnSpc>
              <a:buClr>
                <a:prstClr val="black"/>
              </a:buClr>
              <a:buSzPct val="65000"/>
              <a:buFont typeface="Garamond" panose="02020404030301010803" pitchFamily="18" charset="0"/>
              <a:buChar char="■"/>
              <a:defRPr/>
            </a:pPr>
            <a:r>
              <a:rPr lang="en-US" altLang="en-US" b="1" dirty="0">
                <a:solidFill>
                  <a:srgbClr val="0070C0"/>
                </a:solidFill>
                <a:latin typeface="Garamond" panose="02020404030301010803" pitchFamily="18" charset="0"/>
              </a:rPr>
              <a:t>Public body</a:t>
            </a:r>
            <a:r>
              <a:rPr lang="en-US" altLang="en-US" dirty="0">
                <a:solidFill>
                  <a:prstClr val="black"/>
                </a:solidFill>
                <a:latin typeface="Garamond" panose="02020404030301010803" pitchFamily="18" charset="0"/>
              </a:rPr>
              <a:t>: A “multiple-member board, commission, committee or subcommittee…within any…city, region or town, however created, elected, appointed or otherwise constituted, established to serve a public purpose….”</a:t>
            </a:r>
          </a:p>
          <a:p>
            <a:pPr marL="767842" lvl="5" indent="0">
              <a:lnSpc>
                <a:spcPct val="80000"/>
              </a:lnSpc>
              <a:buClr>
                <a:prstClr val="black"/>
              </a:buClr>
              <a:buSzPct val="65000"/>
              <a:buNone/>
              <a:defRPr/>
            </a:pPr>
            <a:endParaRPr lang="en-US" altLang="en-US" sz="2800" dirty="0">
              <a:latin typeface="Garamond" panose="02020404030301010803" pitchFamily="18" charset="0"/>
            </a:endParaRPr>
          </a:p>
        </p:txBody>
      </p:sp>
      <p:sp>
        <p:nvSpPr>
          <p:cNvPr id="19459" name="Rectangle 2"/>
          <p:cNvSpPr txBox="1">
            <a:spLocks noChangeArrowheads="1"/>
          </p:cNvSpPr>
          <p:nvPr/>
        </p:nvSpPr>
        <p:spPr bwMode="auto">
          <a:xfrm>
            <a:off x="1905000" y="401638"/>
            <a:ext cx="87630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20000"/>
              </a:spcBef>
              <a:buClr>
                <a:srgbClr val="000000"/>
              </a:buClr>
              <a:buSzPct val="65000"/>
              <a:buFont typeface="Wingdings 2" panose="05020102010507070707" pitchFamily="18" charset="2"/>
              <a:buChar char=""/>
              <a:defRPr sz="2800">
                <a:solidFill>
                  <a:schemeClr val="tx1"/>
                </a:solidFill>
                <a:latin typeface="Times New Roman" panose="02020603050405020304" pitchFamily="18" charset="0"/>
              </a:defRPr>
            </a:lvl1pPr>
            <a:lvl2pPr marL="742950" indent="-285750" defTabSz="912813">
              <a:spcBef>
                <a:spcPct val="20000"/>
              </a:spcBef>
              <a:buClr>
                <a:schemeClr val="tx1"/>
              </a:buClr>
              <a:buSzPct val="80000"/>
              <a:buFont typeface="Wingdings 2" panose="05020102010507070707" pitchFamily="18" charset="2"/>
              <a:buChar char=""/>
              <a:defRPr sz="2400">
                <a:solidFill>
                  <a:schemeClr val="tx1"/>
                </a:solidFill>
                <a:latin typeface="Times New Roman" panose="02020603050405020304" pitchFamily="18" charset="0"/>
              </a:defRPr>
            </a:lvl2pPr>
            <a:lvl3pPr marL="1143000" indent="-228600" defTabSz="912813">
              <a:spcBef>
                <a:spcPct val="20000"/>
              </a:spcBef>
              <a:buClr>
                <a:schemeClr val="tx1"/>
              </a:buClr>
              <a:buSzPct val="95000"/>
              <a:buFont typeface="Wingdings" panose="05000000000000000000" pitchFamily="2" charset="2"/>
              <a:buChar char=""/>
              <a:defRPr sz="2200">
                <a:solidFill>
                  <a:schemeClr val="tx1"/>
                </a:solidFill>
                <a:latin typeface="Times New Roman" panose="02020603050405020304" pitchFamily="18" charset="0"/>
              </a:defRPr>
            </a:lvl3pPr>
            <a:lvl4pPr marL="1600200" indent="-228600" defTabSz="912813">
              <a:spcBef>
                <a:spcPct val="20000"/>
              </a:spcBef>
              <a:buClr>
                <a:schemeClr val="tx1"/>
              </a:buClr>
              <a:buSzPct val="100000"/>
              <a:buFont typeface="Wingdings 3" panose="05040102010807070707" pitchFamily="18" charset="2"/>
              <a:buChar char=""/>
              <a:defRPr sz="2000">
                <a:solidFill>
                  <a:schemeClr val="tx1"/>
                </a:solidFill>
                <a:latin typeface="Times New Roman" panose="02020603050405020304" pitchFamily="18" charset="0"/>
              </a:defRPr>
            </a:lvl4pPr>
            <a:lvl5pPr marL="2057400" indent="-228600" defTabSz="912813">
              <a:spcBef>
                <a:spcPct val="20000"/>
              </a:spcBef>
              <a:buClr>
                <a:schemeClr val="tx1"/>
              </a:buClr>
              <a:buFont typeface="Wingdings 2" panose="05020102010507070707" pitchFamily="18" charset="2"/>
              <a:buChar char=""/>
              <a:defRPr sz="2000">
                <a:solidFill>
                  <a:schemeClr val="tx1"/>
                </a:solidFill>
                <a:latin typeface="Times New Roman" panose="02020603050405020304" pitchFamily="18" charset="0"/>
              </a:defRPr>
            </a:lvl5pPr>
            <a:lvl6pPr marL="25146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6pPr>
            <a:lvl7pPr marL="29718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7pPr>
            <a:lvl8pPr marL="34290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8pPr>
            <a:lvl9pPr marL="3886200" indent="-228600" defTabSz="912813"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Times New Roman" panose="02020603050405020304" pitchFamily="18" charset="0"/>
              </a:defRPr>
            </a:lvl9pPr>
          </a:lstStyle>
          <a:p>
            <a:pPr algn="ctr" fontAlgn="base">
              <a:lnSpc>
                <a:spcPct val="90000"/>
              </a:lnSpc>
              <a:spcBef>
                <a:spcPct val="0"/>
              </a:spcBef>
              <a:spcAft>
                <a:spcPct val="0"/>
              </a:spcAft>
              <a:buClrTx/>
              <a:buSzTx/>
              <a:buFontTx/>
              <a:buNone/>
            </a:pPr>
            <a:r>
              <a:rPr lang="en-US" altLang="en-US" sz="3600" b="1" dirty="0">
                <a:solidFill>
                  <a:srgbClr val="B2B2B2"/>
                </a:solidFill>
                <a:latin typeface="Century Gothic" panose="020B0502020202020204" pitchFamily="34" charset="0"/>
                <a:ea typeface="MS PGothic" panose="020B0600070205080204" pitchFamily="34" charset="-128"/>
                <a:cs typeface="Arial" panose="020B0604020202020204" pitchFamily="34" charset="0"/>
              </a:rPr>
              <a:t>OML Definitions</a:t>
            </a:r>
          </a:p>
        </p:txBody>
      </p:sp>
      <p:pic>
        <p:nvPicPr>
          <p:cNvPr id="194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6386513"/>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62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63701" y="85157"/>
            <a:ext cx="3063135" cy="2682592"/>
          </a:xfrm>
          <a:prstGeom prst="rect">
            <a:avLst/>
          </a:prstGeom>
        </p:spPr>
      </p:pic>
      <p:sp>
        <p:nvSpPr>
          <p:cNvPr id="2" name="Title 1"/>
          <p:cNvSpPr>
            <a:spLocks noGrp="1"/>
          </p:cNvSpPr>
          <p:nvPr>
            <p:ph type="title"/>
          </p:nvPr>
        </p:nvSpPr>
        <p:spPr>
          <a:xfrm>
            <a:off x="1663700" y="218209"/>
            <a:ext cx="8547100" cy="1007918"/>
          </a:xfrm>
        </p:spPr>
        <p:txBody>
          <a:bodyPr>
            <a:normAutofit/>
          </a:bodyPr>
          <a:lstStyle/>
          <a:p>
            <a:pPr algn="ctr"/>
            <a:r>
              <a:rPr lang="en-US" sz="3200" b="1" dirty="0">
                <a:solidFill>
                  <a:srgbClr val="0070C0"/>
                </a:solidFill>
                <a:latin typeface="Century Gothic" panose="020B0502020202020204" pitchFamily="34" charset="0"/>
              </a:rPr>
              <a:t>                    Public Body – Subcommittee</a:t>
            </a:r>
          </a:p>
        </p:txBody>
      </p:sp>
      <p:sp>
        <p:nvSpPr>
          <p:cNvPr id="3" name="Content Placeholder 2"/>
          <p:cNvSpPr>
            <a:spLocks noGrp="1"/>
          </p:cNvSpPr>
          <p:nvPr>
            <p:ph idx="1"/>
          </p:nvPr>
        </p:nvSpPr>
        <p:spPr>
          <a:xfrm>
            <a:off x="1761085" y="1626780"/>
            <a:ext cx="8521700" cy="5216237"/>
          </a:xfrm>
        </p:spPr>
        <p:txBody>
          <a:bodyPr>
            <a:normAutofit fontScale="92500"/>
          </a:bodyPr>
          <a:lstStyle/>
          <a:p>
            <a:pPr marL="3032125" indent="-342900">
              <a:buClr>
                <a:schemeClr val="tx1"/>
              </a:buClr>
              <a:buFont typeface="Wingdings" panose="05000000000000000000" pitchFamily="2" charset="2"/>
              <a:buChar char="§"/>
              <a:defRPr/>
            </a:pPr>
            <a:r>
              <a:rPr lang="en-US" sz="2400" dirty="0">
                <a:latin typeface="Garamond" panose="02020404030301010803" pitchFamily="18" charset="0"/>
              </a:rPr>
              <a:t>Subcommittee – any multiple-member body created to advise or make recommendations to a public body:</a:t>
            </a:r>
          </a:p>
          <a:p>
            <a:pPr marL="1082675" lvl="2" indent="-457200">
              <a:buSzPct val="65000"/>
              <a:buFont typeface="Wingdings" panose="05000000000000000000" pitchFamily="2" charset="2"/>
              <a:buChar char="§"/>
              <a:defRPr/>
            </a:pPr>
            <a:r>
              <a:rPr lang="en-US" sz="2400" dirty="0">
                <a:latin typeface="Garamond" panose="02020404030301010803" pitchFamily="18" charset="0"/>
              </a:rPr>
              <a:t>Intent to create a subcommittee is </a:t>
            </a:r>
            <a:r>
              <a:rPr lang="en-US" sz="2400" i="1" u="sng" dirty="0">
                <a:latin typeface="Garamond" panose="02020404030301010803" pitchFamily="18" charset="0"/>
              </a:rPr>
              <a:t>not required</a:t>
            </a:r>
            <a:r>
              <a:rPr lang="en-US" sz="2400" dirty="0">
                <a:latin typeface="Garamond" panose="02020404030301010803" pitchFamily="18" charset="0"/>
              </a:rPr>
              <a:t> or determinative;</a:t>
            </a:r>
          </a:p>
          <a:p>
            <a:pPr marL="1082675" lvl="2" indent="-457200">
              <a:buSzPct val="65000"/>
              <a:buFont typeface="Wingdings" panose="05000000000000000000" pitchFamily="2" charset="2"/>
              <a:buChar char="§"/>
              <a:defRPr/>
            </a:pPr>
            <a:r>
              <a:rPr lang="en-US" sz="2400" dirty="0">
                <a:latin typeface="Garamond" panose="02020404030301010803" pitchFamily="18" charset="0"/>
              </a:rPr>
              <a:t>Attorney General looks to three factors in determining if group constitutes subcommittee: is it “within government”, “empowered to act collectively”, and serving a “public purpose”.</a:t>
            </a:r>
          </a:p>
          <a:p>
            <a:pPr marL="479425" indent="-342900">
              <a:buClr>
                <a:schemeClr val="tx1"/>
              </a:buClr>
              <a:buFont typeface="Wingdings" panose="05000000000000000000" pitchFamily="2" charset="2"/>
              <a:buChar char="§"/>
              <a:defRPr/>
            </a:pPr>
            <a:r>
              <a:rPr lang="en-US" sz="2400" b="1" i="1" u="sng" dirty="0">
                <a:latin typeface="Garamond" panose="02020404030301010803" pitchFamily="18" charset="0"/>
              </a:rPr>
              <a:t>Practical </a:t>
            </a:r>
            <a:r>
              <a:rPr lang="en-US" sz="2400" b="1" i="1" dirty="0">
                <a:latin typeface="Garamond" panose="02020404030301010803" pitchFamily="18" charset="0"/>
              </a:rPr>
              <a:t>way to avoid violations:</a:t>
            </a:r>
          </a:p>
          <a:p>
            <a:pPr marL="1031875" lvl="4" indent="-342900">
              <a:buClr>
                <a:schemeClr val="tx1"/>
              </a:buClr>
              <a:buFont typeface="Wingdings" panose="05000000000000000000" pitchFamily="2" charset="2"/>
              <a:buChar char="Ø"/>
              <a:tabLst>
                <a:tab pos="968375" algn="l"/>
              </a:tabLst>
              <a:defRPr/>
            </a:pPr>
            <a:r>
              <a:rPr lang="en-US" sz="2250" dirty="0">
                <a:latin typeface="Garamond" panose="02020404030301010803" pitchFamily="18" charset="0"/>
              </a:rPr>
              <a:t>One person does not constitute a subcommittee</a:t>
            </a:r>
          </a:p>
          <a:p>
            <a:pPr marL="1031875" lvl="4" indent="-342900">
              <a:buClr>
                <a:schemeClr val="tx1"/>
              </a:buClr>
              <a:buFont typeface="Wingdings" panose="05000000000000000000" pitchFamily="2" charset="2"/>
              <a:buChar char="Ø"/>
              <a:tabLst>
                <a:tab pos="968375" algn="l"/>
              </a:tabLst>
              <a:defRPr/>
            </a:pPr>
            <a:r>
              <a:rPr lang="en-US" sz="2250" dirty="0">
                <a:latin typeface="Garamond" panose="02020404030301010803" pitchFamily="18" charset="0"/>
              </a:rPr>
              <a:t>Conservative approach - when two or more members are tasked to accomplish something together, post meetings and comply with OML</a:t>
            </a:r>
          </a:p>
          <a:p>
            <a:pPr marL="479425" indent="-342900">
              <a:buClr>
                <a:schemeClr val="tx1"/>
              </a:buClr>
              <a:buFont typeface="Wingdings" panose="05000000000000000000" pitchFamily="2" charset="2"/>
              <a:buChar char="§"/>
              <a:defRPr/>
            </a:pPr>
            <a:r>
              <a:rPr lang="en-US" sz="2400" dirty="0">
                <a:latin typeface="Garamond" panose="02020404030301010803" pitchFamily="18" charset="0"/>
              </a:rPr>
              <a:t>Note that committees created by sole officer (e.g., Town Manager or School Superintendent) who has authority to act independently are excluded, i.e., the so-called “Connelly Rule.”</a:t>
            </a:r>
          </a:p>
          <a:p>
            <a:pPr marL="365125">
              <a:buClr>
                <a:schemeClr val="tx1"/>
              </a:buClr>
              <a:defRPr/>
            </a:pPr>
            <a:endParaRPr lang="en-US" sz="2400" dirty="0">
              <a:latin typeface="Garamond" panose="02020404030301010803" pitchFamily="18"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4526" y="65532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54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807706" y="196159"/>
            <a:ext cx="2810500" cy="2072820"/>
          </a:xfrm>
          <a:prstGeom prst="rect">
            <a:avLst/>
          </a:prstGeom>
        </p:spPr>
      </p:pic>
      <p:sp>
        <p:nvSpPr>
          <p:cNvPr id="11267" name="Rectangle 3"/>
          <p:cNvSpPr>
            <a:spLocks noGrp="1" noChangeArrowheads="1"/>
          </p:cNvSpPr>
          <p:nvPr>
            <p:ph idx="1"/>
          </p:nvPr>
        </p:nvSpPr>
        <p:spPr>
          <a:xfrm>
            <a:off x="1625853" y="880671"/>
            <a:ext cx="8880223" cy="5168747"/>
          </a:xfrm>
          <a:prstGeom prst="rect">
            <a:avLst/>
          </a:prstGeom>
        </p:spPr>
        <p:txBody>
          <a:bodyPr>
            <a:noAutofit/>
          </a:bodyPr>
          <a:lstStyle/>
          <a:p>
            <a:pPr marL="0" indent="0">
              <a:buClr>
                <a:prstClr val="black"/>
              </a:buClr>
              <a:buNone/>
              <a:defRPr/>
            </a:pPr>
            <a:endParaRPr lang="en-US" altLang="en-US" sz="2400" dirty="0">
              <a:solidFill>
                <a:prstClr val="black"/>
              </a:solidFill>
              <a:latin typeface="Garamond" panose="02020404030301010803" pitchFamily="18" charset="0"/>
            </a:endParaRPr>
          </a:p>
          <a:p>
            <a:pPr marL="0" indent="0">
              <a:buClr>
                <a:prstClr val="black"/>
              </a:buClr>
              <a:buNone/>
              <a:defRPr/>
            </a:pPr>
            <a:r>
              <a:rPr lang="en-US" altLang="en-US" sz="2400" dirty="0">
                <a:solidFill>
                  <a:prstClr val="black"/>
                </a:solidFill>
                <a:latin typeface="Garamond" panose="02020404030301010803" pitchFamily="18" charset="0"/>
              </a:rPr>
              <a:t>Addresses three major issues:</a:t>
            </a:r>
          </a:p>
          <a:p>
            <a:pPr marL="457200" indent="-457200">
              <a:spcBef>
                <a:spcPts val="0"/>
              </a:spcBef>
              <a:buClr>
                <a:prstClr val="black"/>
              </a:buClr>
              <a:buAutoNum type="arabicPeriod"/>
              <a:defRPr/>
            </a:pPr>
            <a:r>
              <a:rPr lang="en-US" altLang="en-US" sz="2000" dirty="0">
                <a:solidFill>
                  <a:prstClr val="black"/>
                </a:solidFill>
                <a:latin typeface="Garamond" panose="02020404030301010803" pitchFamily="18" charset="0"/>
              </a:rPr>
              <a:t>Notice</a:t>
            </a:r>
          </a:p>
          <a:p>
            <a:pPr marL="0" indent="0">
              <a:spcBef>
                <a:spcPts val="0"/>
              </a:spcBef>
              <a:buClr>
                <a:prstClr val="black"/>
              </a:buClr>
              <a:buNone/>
              <a:defRPr/>
            </a:pPr>
            <a:r>
              <a:rPr lang="en-US" altLang="en-US" sz="2000" dirty="0">
                <a:solidFill>
                  <a:prstClr val="black"/>
                </a:solidFill>
                <a:latin typeface="Garamond" panose="02020404030301010803" pitchFamily="18" charset="0"/>
              </a:rPr>
              <a:t>	a) timing - posting no less than 48 weekday hours prior</a:t>
            </a:r>
          </a:p>
          <a:p>
            <a:pPr marL="0" indent="0">
              <a:spcBef>
                <a:spcPts val="0"/>
              </a:spcBef>
              <a:buClr>
                <a:prstClr val="black"/>
              </a:buClr>
              <a:buNone/>
              <a:defRPr/>
            </a:pPr>
            <a:r>
              <a:rPr lang="en-US" altLang="en-US" sz="2000" dirty="0">
                <a:solidFill>
                  <a:prstClr val="black"/>
                </a:solidFill>
                <a:latin typeface="Garamond" panose="02020404030301010803" pitchFamily="18" charset="0"/>
              </a:rPr>
              <a:t>	b) location - must be posted in location accessible 24-hours a day, 	including website, and meeting must be held in ADA accessible location</a:t>
            </a:r>
          </a:p>
          <a:p>
            <a:pPr marL="0" indent="0">
              <a:spcBef>
                <a:spcPts val="0"/>
              </a:spcBef>
              <a:buClr>
                <a:prstClr val="black"/>
              </a:buClr>
              <a:buNone/>
              <a:defRPr/>
            </a:pPr>
            <a:r>
              <a:rPr lang="en-US" altLang="en-US" sz="2000" dirty="0">
                <a:solidFill>
                  <a:prstClr val="black"/>
                </a:solidFill>
                <a:latin typeface="Garamond" panose="02020404030301010803" pitchFamily="18" charset="0"/>
              </a:rPr>
              <a:t>	c) level of detail - must list specific matters to be discussed reasonably 	anticipated by chair of public body; no acronyms; include executive sessions if 	applicable; avoid shorthand references</a:t>
            </a:r>
          </a:p>
          <a:p>
            <a:pPr marL="0" indent="0">
              <a:spcBef>
                <a:spcPts val="0"/>
              </a:spcBef>
              <a:buClr>
                <a:prstClr val="black"/>
              </a:buClr>
              <a:buNone/>
              <a:defRPr/>
            </a:pPr>
            <a:endParaRPr lang="en-US" altLang="en-US" sz="2000" dirty="0">
              <a:solidFill>
                <a:prstClr val="black"/>
              </a:solidFill>
              <a:latin typeface="Garamond" panose="02020404030301010803" pitchFamily="18" charset="0"/>
            </a:endParaRPr>
          </a:p>
          <a:p>
            <a:pPr marL="0" indent="0">
              <a:spcBef>
                <a:spcPts val="0"/>
              </a:spcBef>
              <a:buClr>
                <a:prstClr val="black"/>
              </a:buClr>
              <a:buNone/>
              <a:defRPr/>
            </a:pPr>
            <a:r>
              <a:rPr lang="en-US" altLang="en-US" sz="2000" dirty="0">
                <a:solidFill>
                  <a:prstClr val="black"/>
                </a:solidFill>
                <a:latin typeface="Garamond" panose="02020404030301010803" pitchFamily="18" charset="0"/>
              </a:rPr>
              <a:t>2. </a:t>
            </a:r>
            <a:r>
              <a:rPr lang="en-US" sz="2000" dirty="0">
                <a:latin typeface="Garamond" panose="02020404030301010803" pitchFamily="18" charset="0"/>
              </a:rPr>
              <a:t>Purpose</a:t>
            </a:r>
          </a:p>
          <a:p>
            <a:pPr marL="0" indent="0">
              <a:spcBef>
                <a:spcPts val="0"/>
              </a:spcBef>
              <a:buClr>
                <a:prstClr val="black"/>
              </a:buClr>
              <a:buNone/>
              <a:defRPr/>
            </a:pPr>
            <a:r>
              <a:rPr lang="en-US" altLang="en-US" sz="2000" dirty="0">
                <a:solidFill>
                  <a:prstClr val="black"/>
                </a:solidFill>
                <a:latin typeface="Garamond" panose="02020404030301010803" pitchFamily="18" charset="0"/>
              </a:rPr>
              <a:t>	a) presumption for open session</a:t>
            </a:r>
          </a:p>
          <a:p>
            <a:pPr marL="0" indent="0">
              <a:spcBef>
                <a:spcPts val="0"/>
              </a:spcBef>
              <a:buClr>
                <a:prstClr val="black"/>
              </a:buClr>
              <a:buNone/>
              <a:defRPr/>
            </a:pPr>
            <a:r>
              <a:rPr lang="en-US" altLang="en-US" sz="2000" dirty="0">
                <a:solidFill>
                  <a:prstClr val="black"/>
                </a:solidFill>
                <a:latin typeface="Garamond" panose="02020404030301010803" pitchFamily="18" charset="0"/>
              </a:rPr>
              <a:t>	b) limited authority to meet in closed (executive) session</a:t>
            </a:r>
          </a:p>
          <a:p>
            <a:pPr marL="0" indent="0">
              <a:spcBef>
                <a:spcPts val="0"/>
              </a:spcBef>
              <a:buClr>
                <a:prstClr val="black"/>
              </a:buClr>
              <a:buNone/>
              <a:defRPr/>
            </a:pPr>
            <a:endParaRPr lang="en-US" altLang="en-US" sz="2000" dirty="0">
              <a:solidFill>
                <a:prstClr val="black"/>
              </a:solidFill>
              <a:latin typeface="Garamond" panose="02020404030301010803" pitchFamily="18" charset="0"/>
            </a:endParaRPr>
          </a:p>
          <a:p>
            <a:pPr marL="0" indent="0">
              <a:spcBef>
                <a:spcPts val="0"/>
              </a:spcBef>
              <a:buClr>
                <a:prstClr val="black"/>
              </a:buClr>
              <a:buNone/>
              <a:defRPr/>
            </a:pPr>
            <a:r>
              <a:rPr lang="en-US" altLang="en-US" sz="2000" dirty="0">
                <a:solidFill>
                  <a:prstClr val="black"/>
                </a:solidFill>
                <a:latin typeface="Garamond" panose="02020404030301010803" pitchFamily="18" charset="0"/>
              </a:rPr>
              <a:t>3. Minutes </a:t>
            </a:r>
          </a:p>
          <a:p>
            <a:pPr marL="0" indent="0">
              <a:spcBef>
                <a:spcPts val="0"/>
              </a:spcBef>
              <a:buClr>
                <a:prstClr val="black"/>
              </a:buClr>
              <a:buNone/>
              <a:defRPr/>
            </a:pPr>
            <a:r>
              <a:rPr lang="en-US" altLang="en-US" sz="2000" dirty="0">
                <a:solidFill>
                  <a:prstClr val="black"/>
                </a:solidFill>
                <a:latin typeface="Garamond" panose="02020404030301010803" pitchFamily="18" charset="0"/>
              </a:rPr>
              <a:t>	a) content - specific enough to allow someone who was not present to 	know what was discussed</a:t>
            </a:r>
          </a:p>
          <a:p>
            <a:pPr marL="0" indent="0">
              <a:spcBef>
                <a:spcPts val="0"/>
              </a:spcBef>
              <a:buClr>
                <a:prstClr val="black"/>
              </a:buClr>
              <a:buNone/>
              <a:defRPr/>
            </a:pPr>
            <a:r>
              <a:rPr lang="en-US" altLang="en-US" sz="2000" dirty="0">
                <a:solidFill>
                  <a:prstClr val="black"/>
                </a:solidFill>
                <a:latin typeface="Garamond" panose="02020404030301010803" pitchFamily="18" charset="0"/>
              </a:rPr>
              <a:t>	b) timing - within three meetings or 30 days, whichever is later </a:t>
            </a:r>
          </a:p>
          <a:p>
            <a:pPr marL="0" indent="0">
              <a:spcBef>
                <a:spcPts val="0"/>
              </a:spcBef>
              <a:buClr>
                <a:prstClr val="black"/>
              </a:buClr>
              <a:buNone/>
              <a:defRPr/>
            </a:pPr>
            <a:r>
              <a:rPr lang="en-US" altLang="en-US" sz="2000" dirty="0">
                <a:solidFill>
                  <a:prstClr val="black"/>
                </a:solidFill>
                <a:latin typeface="Garamond" panose="02020404030301010803" pitchFamily="18" charset="0"/>
              </a:rPr>
              <a:t>	c) approval - in accordance with above timeframe, either the body or 	a 	designee thereof</a:t>
            </a:r>
          </a:p>
          <a:p>
            <a:pPr marL="0" indent="0">
              <a:buClr>
                <a:prstClr val="black"/>
              </a:buClr>
              <a:buNone/>
              <a:defRPr/>
            </a:pPr>
            <a:endParaRPr lang="en-US" altLang="en-US" sz="2400" dirty="0">
              <a:solidFill>
                <a:prstClr val="black"/>
              </a:solidFill>
              <a:latin typeface="Garamond" panose="02020404030301010803" pitchFamily="18" charset="0"/>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914400" y="215508"/>
            <a:ext cx="8458200" cy="665163"/>
          </a:xfrm>
          <a:prstGeom prst="rect">
            <a:avLst/>
          </a:prstGeom>
          <a:effectLst>
            <a:glow rad="228600">
              <a:schemeClr val="accent3">
                <a:satMod val="175000"/>
                <a:alpha val="40000"/>
              </a:schemeClr>
            </a:glow>
          </a:effectLst>
          <a:scene3d>
            <a:camera prst="orthographicFront"/>
            <a:lightRig rig="threePt" dir="t"/>
          </a:scene3d>
          <a:sp3d>
            <a:bevelT/>
          </a:sp3d>
        </p:spPr>
        <p:txBody>
          <a:bodyPr/>
          <a:lst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a:lstStyle>
          <a:p>
            <a:pPr algn="ctr"/>
            <a:r>
              <a:rPr lang="en-US" altLang="en-US" sz="4000" b="1" dirty="0">
                <a:solidFill>
                  <a:srgbClr val="CC9900"/>
                </a:solidFill>
                <a:effectLst>
                  <a:outerShdw blurRad="38100" dist="38100" dir="2700000" algn="tl">
                    <a:srgbClr val="000000">
                      <a:alpha val="43137"/>
                    </a:srgbClr>
                  </a:outerShdw>
                </a:effectLst>
                <a:latin typeface="Century Gothic" panose="020B0502020202020204" pitchFamily="34" charset="0"/>
                <a:ea typeface="MS PGothic" panose="020B0600070205080204" pitchFamily="34" charset="-128"/>
                <a:cs typeface="Arial" panose="020B0604020202020204" pitchFamily="34" charset="0"/>
              </a:rPr>
              <a:t>OML – Legal Requirements</a:t>
            </a:r>
          </a:p>
        </p:txBody>
      </p:sp>
    </p:spTree>
    <p:extLst>
      <p:ext uri="{BB962C8B-B14F-4D97-AF65-F5344CB8AC3E}">
        <p14:creationId xmlns:p14="http://schemas.microsoft.com/office/powerpoint/2010/main" val="30515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17674" y="245918"/>
            <a:ext cx="8763000" cy="630382"/>
          </a:xfrm>
        </p:spPr>
        <p:txBody>
          <a:bodyPr>
            <a:normAutofit fontScale="90000"/>
          </a:bodyPr>
          <a:lstStyle/>
          <a:p>
            <a:pPr algn="ctr" eaLnBrk="1" hangingPunct="1">
              <a:defRPr/>
            </a:pPr>
            <a:br>
              <a:rPr lang="en-US" altLang="en-US" sz="4000" dirty="0">
                <a:solidFill>
                  <a:srgbClr val="002060"/>
                </a:solidFill>
                <a:latin typeface="Lucida Bright" panose="02040602050505020304" pitchFamily="18" charset="0"/>
                <a:ea typeface="MS PGothic" panose="020B0600070205080204" pitchFamily="34" charset="-128"/>
                <a:cs typeface="Arial" panose="020B0604020202020204" pitchFamily="34" charset="0"/>
              </a:rPr>
            </a:br>
            <a:r>
              <a:rPr lang="en-US" altLang="en-US" sz="4000" b="1" dirty="0">
                <a:solidFill>
                  <a:srgbClr val="0070C0"/>
                </a:solidFill>
                <a:latin typeface="Century Gothic" panose="020B0502020202020204" pitchFamily="34" charset="0"/>
                <a:ea typeface="MS PGothic" panose="020B0600070205080204" pitchFamily="34" charset="-128"/>
                <a:cs typeface="Arial" panose="020B0604020202020204" pitchFamily="34" charset="0"/>
              </a:rPr>
              <a:t>Meetings - Exceptions</a:t>
            </a:r>
            <a:endParaRPr sz="4000" b="1" dirty="0">
              <a:solidFill>
                <a:srgbClr val="0070C0"/>
              </a:solidFill>
              <a:latin typeface="Century Gothic" panose="020B0502020202020204" pitchFamily="34" charset="0"/>
            </a:endParaRPr>
          </a:p>
        </p:txBody>
      </p:sp>
      <p:sp>
        <p:nvSpPr>
          <p:cNvPr id="36866" name="Rectangle 3"/>
          <p:cNvSpPr>
            <a:spLocks noGrp="1" noChangeArrowheads="1"/>
          </p:cNvSpPr>
          <p:nvPr>
            <p:ph idx="1"/>
          </p:nvPr>
        </p:nvSpPr>
        <p:spPr>
          <a:xfrm>
            <a:off x="1717674" y="1181100"/>
            <a:ext cx="8524874" cy="5676900"/>
          </a:xfrm>
          <a:prstGeom prst="rect">
            <a:avLst/>
          </a:prstGeom>
        </p:spPr>
        <p:txBody>
          <a:bodyPr rtlCol="0">
            <a:normAutofit/>
          </a:bodyPr>
          <a:lstStyle/>
          <a:p>
            <a:pPr marL="136525" lvl="1" indent="0">
              <a:lnSpc>
                <a:spcPct val="80000"/>
              </a:lnSpc>
              <a:buClr>
                <a:prstClr val="black"/>
              </a:buClr>
              <a:buSzPct val="65000"/>
              <a:buNone/>
              <a:defRPr/>
            </a:pPr>
            <a:r>
              <a:rPr lang="en-US" altLang="en-US" dirty="0">
                <a:solidFill>
                  <a:prstClr val="black"/>
                </a:solidFill>
                <a:latin typeface="Garamond" panose="02020404030301010803" pitchFamily="18" charset="0"/>
              </a:rPr>
              <a:t>Provided no opinions of the governmental body are expressed, attendance or distribution amongst a quorum will </a:t>
            </a:r>
            <a:r>
              <a:rPr lang="en-US" altLang="en-US" b="1" u="sng" dirty="0">
                <a:solidFill>
                  <a:prstClr val="black"/>
                </a:solidFill>
                <a:latin typeface="Garamond" panose="02020404030301010803" pitchFamily="18" charset="0"/>
              </a:rPr>
              <a:t>not</a:t>
            </a:r>
            <a:r>
              <a:rPr lang="en-US" altLang="en-US" dirty="0">
                <a:solidFill>
                  <a:prstClr val="black"/>
                </a:solidFill>
                <a:latin typeface="Garamond" panose="02020404030301010803" pitchFamily="18" charset="0"/>
              </a:rPr>
              <a:t> constitute a “meeting” or a “deliberation”:</a:t>
            </a:r>
          </a:p>
          <a:p>
            <a:pPr marL="136525" lvl="1" indent="0">
              <a:lnSpc>
                <a:spcPct val="80000"/>
              </a:lnSpc>
              <a:buClr>
                <a:prstClr val="black"/>
              </a:buClr>
              <a:buSzPct val="65000"/>
              <a:buNone/>
              <a:defRPr/>
            </a:pPr>
            <a:endParaRPr lang="en-US" altLang="en-US" u="sng" dirty="0">
              <a:solidFill>
                <a:prstClr val="black"/>
              </a:solidFill>
              <a:latin typeface="Garamond" panose="02020404030301010803" pitchFamily="18" charset="0"/>
            </a:endParaRPr>
          </a:p>
          <a:p>
            <a:pPr marL="569913" lvl="1" indent="-225425">
              <a:lnSpc>
                <a:spcPct val="80000"/>
              </a:lnSpc>
              <a:buClr>
                <a:prstClr val="black"/>
              </a:buClr>
              <a:buSzPct val="65000"/>
              <a:buNone/>
              <a:defRPr/>
            </a:pPr>
            <a:r>
              <a:rPr lang="en-US" altLang="en-US" dirty="0">
                <a:solidFill>
                  <a:prstClr val="black"/>
                </a:solidFill>
                <a:latin typeface="Garamond" panose="02020404030301010803" pitchFamily="18" charset="0"/>
              </a:rPr>
              <a:t>1. Distribution to the public body by a member of:</a:t>
            </a:r>
          </a:p>
          <a:p>
            <a:pPr marL="860425" lvl="3" indent="-225425">
              <a:lnSpc>
                <a:spcPct val="80000"/>
              </a:lnSpc>
              <a:buClr>
                <a:prstClr val="black"/>
              </a:buClr>
              <a:buSzPct val="65000"/>
              <a:defRPr/>
            </a:pPr>
            <a:r>
              <a:rPr lang="en-US" altLang="en-US" sz="2400" dirty="0">
                <a:solidFill>
                  <a:prstClr val="black"/>
                </a:solidFill>
                <a:latin typeface="Garamond" panose="02020404030301010803" pitchFamily="18" charset="0"/>
              </a:rPr>
              <a:t>A meeting agenda;</a:t>
            </a:r>
          </a:p>
          <a:p>
            <a:pPr marL="860425" lvl="3" indent="-225425">
              <a:lnSpc>
                <a:spcPct val="80000"/>
              </a:lnSpc>
              <a:buClr>
                <a:prstClr val="black"/>
              </a:buClr>
              <a:buSzPct val="65000"/>
              <a:defRPr/>
            </a:pPr>
            <a:r>
              <a:rPr lang="en-US" altLang="en-US" sz="2400" dirty="0">
                <a:solidFill>
                  <a:prstClr val="black"/>
                </a:solidFill>
                <a:latin typeface="Garamond" panose="02020404030301010803" pitchFamily="18" charset="0"/>
              </a:rPr>
              <a:t>Scheduling or procedural information;</a:t>
            </a:r>
          </a:p>
          <a:p>
            <a:pPr marL="860425" lvl="3" indent="-225425">
              <a:lnSpc>
                <a:spcPct val="80000"/>
              </a:lnSpc>
              <a:buClr>
                <a:prstClr val="black"/>
              </a:buClr>
              <a:buSzPct val="65000"/>
              <a:defRPr/>
            </a:pPr>
            <a:r>
              <a:rPr lang="en-US" altLang="en-US" sz="2400" dirty="0">
                <a:solidFill>
                  <a:prstClr val="black"/>
                </a:solidFill>
                <a:latin typeface="Garamond" panose="02020404030301010803" pitchFamily="18" charset="0"/>
              </a:rPr>
              <a:t>Reports or documents that may be discussed at an upcoming meeting, so long as the material does not express the ideas, feelings, beliefs, opinions of a member of the body.</a:t>
            </a:r>
          </a:p>
          <a:p>
            <a:pPr marL="569913" lvl="1" indent="-225425">
              <a:lnSpc>
                <a:spcPct val="80000"/>
              </a:lnSpc>
              <a:buClr>
                <a:prstClr val="black"/>
              </a:buClr>
              <a:buSzPct val="65000"/>
              <a:buNone/>
              <a:defRPr/>
            </a:pPr>
            <a:r>
              <a:rPr lang="en-US" altLang="en-US" dirty="0">
                <a:latin typeface="Garamond" panose="02020404030301010803" pitchFamily="18" charset="0"/>
              </a:rPr>
              <a:t>2.  Attendance at an on-site inspection</a:t>
            </a:r>
          </a:p>
          <a:p>
            <a:pPr marL="569913" lvl="5" indent="-225425">
              <a:lnSpc>
                <a:spcPct val="80000"/>
              </a:lnSpc>
              <a:buClr>
                <a:prstClr val="black"/>
              </a:buClr>
              <a:buSzPct val="65000"/>
              <a:buNone/>
              <a:defRPr/>
            </a:pPr>
            <a:r>
              <a:rPr lang="en-US" altLang="en-US" sz="2400" dirty="0">
                <a:latin typeface="Garamond" panose="02020404030301010803" pitchFamily="18" charset="0"/>
              </a:rPr>
              <a:t>3.  Attendance at a public or private gathering or social event</a:t>
            </a:r>
          </a:p>
          <a:p>
            <a:pPr marL="569913" lvl="3" indent="-225425">
              <a:lnSpc>
                <a:spcPct val="80000"/>
              </a:lnSpc>
              <a:buClr>
                <a:prstClr val="black"/>
              </a:buClr>
              <a:buSzPct val="65000"/>
              <a:buNone/>
              <a:defRPr/>
            </a:pPr>
            <a:r>
              <a:rPr lang="en-US" altLang="en-US" sz="2400" dirty="0">
                <a:latin typeface="Garamond" panose="02020404030301010803" pitchFamily="18" charset="0"/>
              </a:rPr>
              <a:t>4.  Attendance at a posted meeting of another public body, communicating only by open participation on matters there under discussion and not privately among themselves</a:t>
            </a:r>
          </a:p>
          <a:p>
            <a:pPr marL="547688" indent="-411163">
              <a:lnSpc>
                <a:spcPct val="70000"/>
              </a:lnSpc>
              <a:buClr>
                <a:srgbClr val="F9F9F9"/>
              </a:buClr>
              <a:buNone/>
              <a:defRPr/>
            </a:pPr>
            <a:endParaRPr lang="en-US" altLang="en-US" sz="600" dirty="0"/>
          </a:p>
        </p:txBody>
      </p:sp>
      <p:pic>
        <p:nvPicPr>
          <p:cNvPr id="501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8899817" y="2385720"/>
            <a:ext cx="1188823" cy="1176630"/>
          </a:xfrm>
          <a:prstGeom prst="rect">
            <a:avLst/>
          </a:prstGeom>
        </p:spPr>
      </p:pic>
    </p:spTree>
    <p:extLst>
      <p:ext uri="{BB962C8B-B14F-4D97-AF65-F5344CB8AC3E}">
        <p14:creationId xmlns:p14="http://schemas.microsoft.com/office/powerpoint/2010/main" val="153981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743075" y="256308"/>
            <a:ext cx="8763000" cy="630382"/>
          </a:xfrm>
        </p:spPr>
        <p:txBody>
          <a:bodyPr>
            <a:normAutofit fontScale="90000"/>
          </a:bodyPr>
          <a:lstStyle/>
          <a:p>
            <a:pPr algn="ctr" eaLnBrk="1" hangingPunct="1">
              <a:defRPr/>
            </a:pPr>
            <a:br>
              <a:rPr lang="en-US" altLang="en-US" sz="4000" dirty="0">
                <a:solidFill>
                  <a:srgbClr val="002060"/>
                </a:solidFill>
                <a:latin typeface="Lucida Bright" panose="02040602050505020304" pitchFamily="18" charset="0"/>
                <a:ea typeface="MS PGothic" panose="020B0600070205080204" pitchFamily="34" charset="-128"/>
                <a:cs typeface="Arial" panose="020B0604020202020204" pitchFamily="34" charset="0"/>
              </a:rPr>
            </a:br>
            <a:r>
              <a:rPr lang="en-US" altLang="en-US" b="1" dirty="0">
                <a:solidFill>
                  <a:srgbClr val="FF0000"/>
                </a:solidFill>
                <a:latin typeface="Century Gothic" panose="020B0502020202020204" pitchFamily="34" charset="0"/>
                <a:ea typeface="MS PGothic" panose="020B0600070205080204" pitchFamily="34" charset="-128"/>
                <a:cs typeface="Arial" panose="020B0604020202020204" pitchFamily="34" charset="0"/>
              </a:rPr>
              <a:t>Meetings</a:t>
            </a:r>
            <a:endParaRPr sz="4000" b="1" dirty="0">
              <a:solidFill>
                <a:srgbClr val="FF0000"/>
              </a:solidFill>
              <a:latin typeface="Century Gothic" panose="020B0502020202020204" pitchFamily="34" charset="0"/>
            </a:endParaRPr>
          </a:p>
        </p:txBody>
      </p:sp>
      <p:sp>
        <p:nvSpPr>
          <p:cNvPr id="36866" name="Rectangle 3"/>
          <p:cNvSpPr>
            <a:spLocks noGrp="1" noChangeArrowheads="1"/>
          </p:cNvSpPr>
          <p:nvPr>
            <p:ph idx="1"/>
          </p:nvPr>
        </p:nvSpPr>
        <p:spPr>
          <a:xfrm>
            <a:off x="1717674" y="1181100"/>
            <a:ext cx="8524874" cy="5676900"/>
          </a:xfrm>
          <a:prstGeom prst="rect">
            <a:avLst/>
          </a:prstGeom>
        </p:spPr>
        <p:txBody>
          <a:bodyPr rtlCol="0">
            <a:normAutofit/>
          </a:bodyPr>
          <a:lstStyle/>
          <a:p>
            <a:pPr marL="136525" lvl="1" indent="0">
              <a:lnSpc>
                <a:spcPct val="80000"/>
              </a:lnSpc>
              <a:buClr>
                <a:prstClr val="black"/>
              </a:buClr>
              <a:buSzPct val="65000"/>
              <a:buNone/>
              <a:defRPr/>
            </a:pPr>
            <a:endParaRPr lang="en-US" altLang="en-US" b="1" dirty="0">
              <a:solidFill>
                <a:prstClr val="black"/>
              </a:solidFill>
              <a:latin typeface="Garamond" panose="02020404030301010803" pitchFamily="18" charset="0"/>
            </a:endParaRPr>
          </a:p>
          <a:p>
            <a:pPr marL="136525" lvl="1" indent="0">
              <a:lnSpc>
                <a:spcPct val="80000"/>
              </a:lnSpc>
              <a:buClr>
                <a:prstClr val="black"/>
              </a:buClr>
              <a:buSzPct val="65000"/>
              <a:buNone/>
              <a:defRPr/>
            </a:pPr>
            <a:r>
              <a:rPr lang="en-US" altLang="en-US" b="1" dirty="0">
                <a:solidFill>
                  <a:prstClr val="black"/>
                </a:solidFill>
                <a:latin typeface="Garamond" panose="02020404030301010803" pitchFamily="18" charset="0"/>
              </a:rPr>
              <a:t>Practical approaches to avoid violations:</a:t>
            </a:r>
          </a:p>
          <a:p>
            <a:pPr marL="593725" lvl="1" indent="-457200">
              <a:lnSpc>
                <a:spcPct val="80000"/>
              </a:lnSpc>
              <a:buClr>
                <a:prstClr val="black"/>
              </a:buClr>
              <a:buSzPct val="65000"/>
              <a:buFont typeface="Wingdings" panose="05000000000000000000" pitchFamily="2" charset="2"/>
              <a:buChar char="Ø"/>
              <a:defRPr/>
            </a:pPr>
            <a:r>
              <a:rPr lang="en-US" altLang="en-US" sz="2800" dirty="0">
                <a:latin typeface="Garamond" panose="02020404030301010803" pitchFamily="18" charset="0"/>
              </a:rPr>
              <a:t>If attending a meeting of another body or a social event, avoid creating the appearance that a body is discussing municipal business;</a:t>
            </a:r>
          </a:p>
          <a:p>
            <a:pPr marL="593725" lvl="1" indent="-457200">
              <a:lnSpc>
                <a:spcPct val="80000"/>
              </a:lnSpc>
              <a:buClr>
                <a:prstClr val="black"/>
              </a:buClr>
              <a:buSzPct val="65000"/>
              <a:buFont typeface="Wingdings" panose="05000000000000000000" pitchFamily="2" charset="2"/>
              <a:buChar char="Ø"/>
              <a:defRPr/>
            </a:pPr>
            <a:r>
              <a:rPr lang="en-US" altLang="en-US" sz="2800" dirty="0">
                <a:latin typeface="Garamond" panose="02020404030301010803" pitchFamily="18" charset="0"/>
              </a:rPr>
              <a:t>If attending a site visit or meeting of another body, post follow-up meeting of board or committee if members anticipate that they may want to discuss matters amongst themselves or respond to matters raised;</a:t>
            </a:r>
          </a:p>
          <a:p>
            <a:pPr marL="593725" lvl="1" indent="-457200">
              <a:lnSpc>
                <a:spcPct val="80000"/>
              </a:lnSpc>
              <a:buClr>
                <a:prstClr val="black"/>
              </a:buClr>
              <a:buSzPct val="65000"/>
              <a:buFont typeface="Wingdings" panose="05000000000000000000" pitchFamily="2" charset="2"/>
              <a:buChar char="Ø"/>
              <a:defRPr/>
            </a:pPr>
            <a:r>
              <a:rPr lang="en-US" altLang="en-US" sz="2800" dirty="0">
                <a:latin typeface="Garamond" panose="02020404030301010803" pitchFamily="18" charset="0"/>
              </a:rPr>
              <a:t>If a member wishes to speak at a posted meeting of another public body, the member should be clear that the member is not representing their public body, but instead speaking as an individual; </a:t>
            </a:r>
            <a:r>
              <a:rPr lang="en-US" altLang="en-US" sz="2800" b="1" i="1" dirty="0">
                <a:latin typeface="Garamond" panose="02020404030301010803" pitchFamily="18" charset="0"/>
              </a:rPr>
              <a:t>OR</a:t>
            </a:r>
          </a:p>
          <a:p>
            <a:pPr marL="593725" lvl="1" indent="-457200">
              <a:lnSpc>
                <a:spcPct val="80000"/>
              </a:lnSpc>
              <a:buClr>
                <a:prstClr val="black"/>
              </a:buClr>
              <a:buSzPct val="65000"/>
              <a:buFont typeface="Wingdings" panose="05000000000000000000" pitchFamily="2" charset="2"/>
              <a:buChar char="Ø"/>
              <a:defRPr/>
            </a:pPr>
            <a:r>
              <a:rPr lang="en-US" altLang="en-US" sz="2800" dirty="0">
                <a:latin typeface="Garamond" panose="02020404030301010803" pitchFamily="18" charset="0"/>
              </a:rPr>
              <a:t>Post “joint” meeting to be held at same time and place</a:t>
            </a:r>
          </a:p>
          <a:p>
            <a:pPr marL="593725" lvl="1" indent="-457200">
              <a:lnSpc>
                <a:spcPct val="80000"/>
              </a:lnSpc>
              <a:buClr>
                <a:prstClr val="black"/>
              </a:buClr>
              <a:buSzPct val="65000"/>
              <a:buFont typeface="Wingdings" panose="05000000000000000000" pitchFamily="2" charset="2"/>
              <a:buChar char="Ø"/>
              <a:defRPr/>
            </a:pPr>
            <a:endParaRPr lang="en-US" altLang="en-US" sz="2800" dirty="0">
              <a:latin typeface="Garamond" panose="02020404030301010803" pitchFamily="18" charset="0"/>
            </a:endParaRPr>
          </a:p>
        </p:txBody>
      </p:sp>
      <p:pic>
        <p:nvPicPr>
          <p:cNvPr id="501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1" y="62484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8353896" y="571500"/>
            <a:ext cx="1245795" cy="1195963"/>
          </a:xfrm>
          <a:prstGeom prst="rect">
            <a:avLst/>
          </a:prstGeom>
        </p:spPr>
      </p:pic>
      <p:pic>
        <p:nvPicPr>
          <p:cNvPr id="3" name="Picture 2"/>
          <p:cNvPicPr>
            <a:picLocks noChangeAspect="1"/>
          </p:cNvPicPr>
          <p:nvPr/>
        </p:nvPicPr>
        <p:blipFill>
          <a:blip r:embed="rId5"/>
          <a:stretch>
            <a:fillRect/>
          </a:stretch>
        </p:blipFill>
        <p:spPr>
          <a:xfrm>
            <a:off x="8108475" y="297962"/>
            <a:ext cx="1599858" cy="1471869"/>
          </a:xfrm>
          <a:prstGeom prst="rect">
            <a:avLst/>
          </a:prstGeom>
        </p:spPr>
      </p:pic>
    </p:spTree>
    <p:extLst>
      <p:ext uri="{BB962C8B-B14F-4D97-AF65-F5344CB8AC3E}">
        <p14:creationId xmlns:p14="http://schemas.microsoft.com/office/powerpoint/2010/main" val="1034307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3249</Words>
  <Application>Microsoft Office PowerPoint</Application>
  <PresentationFormat>Widescreen</PresentationFormat>
  <Paragraphs>248</Paragraphs>
  <Slides>30</Slides>
  <Notes>20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30</vt:i4>
      </vt:variant>
    </vt:vector>
  </HeadingPairs>
  <TitlesOfParts>
    <vt:vector size="48" baseType="lpstr">
      <vt:lpstr>Arial</vt:lpstr>
      <vt:lpstr>Bauhaus 93</vt:lpstr>
      <vt:lpstr>Book Antiqua</vt:lpstr>
      <vt:lpstr>Broadway</vt:lpstr>
      <vt:lpstr>Calibri</vt:lpstr>
      <vt:lpstr>Calibri Light</vt:lpstr>
      <vt:lpstr>Century Gothic</vt:lpstr>
      <vt:lpstr>Cooper Black</vt:lpstr>
      <vt:lpstr>Copperplate Gothic Bold</vt:lpstr>
      <vt:lpstr>Franklin Gothic Heavy</vt:lpstr>
      <vt:lpstr>Garamond</vt:lpstr>
      <vt:lpstr>Goudy Stout</vt:lpstr>
      <vt:lpstr>Lucida Bright</vt:lpstr>
      <vt:lpstr>Lucida Handwriting</vt:lpstr>
      <vt:lpstr>Rockwell</vt:lpstr>
      <vt:lpstr>Wingdings</vt:lpstr>
      <vt:lpstr>Wingdings 2</vt:lpstr>
      <vt:lpstr>Office Theme</vt:lpstr>
      <vt:lpstr> Presented by Mark R. Reich, Esq.</vt:lpstr>
      <vt:lpstr>PowerPoint Presentation</vt:lpstr>
      <vt:lpstr>PowerPoint Presentation</vt:lpstr>
      <vt:lpstr>PowerPoint Presentation</vt:lpstr>
      <vt:lpstr>PowerPoint Presentation</vt:lpstr>
      <vt:lpstr>                    Public Body – Subcommittee</vt:lpstr>
      <vt:lpstr>PowerPoint Presentation</vt:lpstr>
      <vt:lpstr> Meetings - Exceptions</vt:lpstr>
      <vt:lpstr> Meetings</vt:lpstr>
      <vt:lpstr> </vt:lpstr>
      <vt:lpstr> </vt:lpstr>
      <vt:lpstr>PowerPoint Presentation</vt:lpstr>
      <vt:lpstr>    Before the Meeting - Notice/Agenda   </vt:lpstr>
      <vt:lpstr> Posting - Practical Considerations </vt:lpstr>
      <vt:lpstr>More on Agendas…</vt:lpstr>
      <vt:lpstr>What can we talk about???</vt:lpstr>
      <vt:lpstr>Notice – Placeholders Now a “No 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Recent Notable Court Decisions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F. Goldberg</dc:creator>
  <cp:lastModifiedBy>Orlando Pacheco</cp:lastModifiedBy>
  <cp:revision>16</cp:revision>
  <dcterms:created xsi:type="dcterms:W3CDTF">2021-04-26T05:16:48Z</dcterms:created>
  <dcterms:modified xsi:type="dcterms:W3CDTF">2021-08-24T17:56:52Z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20210824100518196</vt:lpwstr>
  </property>
</Properties>
</file>