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6" r:id="rId5"/>
    <p:sldId id="289" r:id="rId6"/>
    <p:sldId id="290" r:id="rId7"/>
    <p:sldId id="284" r:id="rId8"/>
    <p:sldId id="261" r:id="rId9"/>
    <p:sldId id="285" r:id="rId10"/>
    <p:sldId id="286" r:id="rId11"/>
    <p:sldId id="287" r:id="rId12"/>
    <p:sldId id="274" r:id="rId13"/>
    <p:sldId id="288" r:id="rId14"/>
  </p:sldIdLst>
  <p:sldSz cx="10058400" cy="66754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092486"/>
            <a:ext cx="8549640" cy="2324041"/>
          </a:xfrm>
        </p:spPr>
        <p:txBody>
          <a:bodyPr anchor="b"/>
          <a:lstStyle>
            <a:lvl1pPr algn="ctr">
              <a:defRPr sz="5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506151"/>
            <a:ext cx="7543800" cy="1611685"/>
          </a:xfrm>
        </p:spPr>
        <p:txBody>
          <a:bodyPr/>
          <a:lstStyle>
            <a:lvl1pPr marL="0" indent="0" algn="ctr">
              <a:buNone/>
              <a:defRPr sz="2336"/>
            </a:lvl1pPr>
            <a:lvl2pPr marL="445038" indent="0" algn="ctr">
              <a:buNone/>
              <a:defRPr sz="1947"/>
            </a:lvl2pPr>
            <a:lvl3pPr marL="890077" indent="0" algn="ctr">
              <a:buNone/>
              <a:defRPr sz="1752"/>
            </a:lvl3pPr>
            <a:lvl4pPr marL="1335115" indent="0" algn="ctr">
              <a:buNone/>
              <a:defRPr sz="1557"/>
            </a:lvl4pPr>
            <a:lvl5pPr marL="1780154" indent="0" algn="ctr">
              <a:buNone/>
              <a:defRPr sz="1557"/>
            </a:lvl5pPr>
            <a:lvl6pPr marL="2225192" indent="0" algn="ctr">
              <a:buNone/>
              <a:defRPr sz="1557"/>
            </a:lvl6pPr>
            <a:lvl7pPr marL="2670231" indent="0" algn="ctr">
              <a:buNone/>
              <a:defRPr sz="1557"/>
            </a:lvl7pPr>
            <a:lvl8pPr marL="3115269" indent="0" algn="ctr">
              <a:buNone/>
              <a:defRPr sz="1557"/>
            </a:lvl8pPr>
            <a:lvl9pPr marL="3560308" indent="0" algn="ctr">
              <a:buNone/>
              <a:defRPr sz="155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8CA3-0077-4CCF-87E5-497A91ED9551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3317-FB40-40EE-BC4A-42CD22EA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8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8CA3-0077-4CCF-87E5-497A91ED9551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3317-FB40-40EE-BC4A-42CD22EA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6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355405"/>
            <a:ext cx="2168843" cy="5657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355405"/>
            <a:ext cx="6380798" cy="5657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8CA3-0077-4CCF-87E5-497A91ED9551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3317-FB40-40EE-BC4A-42CD22EA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70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8CA3-0077-4CCF-87E5-497A91ED9551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3317-FB40-40EE-BC4A-42CD22EA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2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664226"/>
            <a:ext cx="8675370" cy="2776796"/>
          </a:xfrm>
        </p:spPr>
        <p:txBody>
          <a:bodyPr anchor="b"/>
          <a:lstStyle>
            <a:lvl1pPr>
              <a:defRPr sz="5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4467291"/>
            <a:ext cx="8675370" cy="1460252"/>
          </a:xfrm>
        </p:spPr>
        <p:txBody>
          <a:bodyPr/>
          <a:lstStyle>
            <a:lvl1pPr marL="0" indent="0">
              <a:buNone/>
              <a:defRPr sz="2336">
                <a:solidFill>
                  <a:schemeClr val="tx1"/>
                </a:solidFill>
              </a:defRPr>
            </a:lvl1pPr>
            <a:lvl2pPr marL="445038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2pPr>
            <a:lvl3pPr marL="890077" indent="0">
              <a:buNone/>
              <a:defRPr sz="1752">
                <a:solidFill>
                  <a:schemeClr val="tx1">
                    <a:tint val="75000"/>
                  </a:schemeClr>
                </a:solidFill>
              </a:defRPr>
            </a:lvl3pPr>
            <a:lvl4pPr marL="1335115" indent="0">
              <a:buNone/>
              <a:defRPr sz="1557">
                <a:solidFill>
                  <a:schemeClr val="tx1">
                    <a:tint val="75000"/>
                  </a:schemeClr>
                </a:solidFill>
              </a:defRPr>
            </a:lvl4pPr>
            <a:lvl5pPr marL="1780154" indent="0">
              <a:buNone/>
              <a:defRPr sz="1557">
                <a:solidFill>
                  <a:schemeClr val="tx1">
                    <a:tint val="75000"/>
                  </a:schemeClr>
                </a:solidFill>
              </a:defRPr>
            </a:lvl5pPr>
            <a:lvl6pPr marL="2225192" indent="0">
              <a:buNone/>
              <a:defRPr sz="1557">
                <a:solidFill>
                  <a:schemeClr val="tx1">
                    <a:tint val="75000"/>
                  </a:schemeClr>
                </a:solidFill>
              </a:defRPr>
            </a:lvl6pPr>
            <a:lvl7pPr marL="2670231" indent="0">
              <a:buNone/>
              <a:defRPr sz="1557">
                <a:solidFill>
                  <a:schemeClr val="tx1">
                    <a:tint val="75000"/>
                  </a:schemeClr>
                </a:solidFill>
              </a:defRPr>
            </a:lvl7pPr>
            <a:lvl8pPr marL="3115269" indent="0">
              <a:buNone/>
              <a:defRPr sz="1557">
                <a:solidFill>
                  <a:schemeClr val="tx1">
                    <a:tint val="75000"/>
                  </a:schemeClr>
                </a:solidFill>
              </a:defRPr>
            </a:lvl8pPr>
            <a:lvl9pPr marL="3560308" indent="0">
              <a:buNone/>
              <a:defRPr sz="15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8CA3-0077-4CCF-87E5-497A91ED9551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3317-FB40-40EE-BC4A-42CD22EA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9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1777026"/>
            <a:ext cx="4274820" cy="423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1777026"/>
            <a:ext cx="4274820" cy="423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8CA3-0077-4CCF-87E5-497A91ED9551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3317-FB40-40EE-BC4A-42CD22EA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6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355407"/>
            <a:ext cx="8675370" cy="12902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636410"/>
            <a:ext cx="4255174" cy="801979"/>
          </a:xfrm>
        </p:spPr>
        <p:txBody>
          <a:bodyPr anchor="b"/>
          <a:lstStyle>
            <a:lvl1pPr marL="0" indent="0">
              <a:buNone/>
              <a:defRPr sz="2336" b="1"/>
            </a:lvl1pPr>
            <a:lvl2pPr marL="445038" indent="0">
              <a:buNone/>
              <a:defRPr sz="1947" b="1"/>
            </a:lvl2pPr>
            <a:lvl3pPr marL="890077" indent="0">
              <a:buNone/>
              <a:defRPr sz="1752" b="1"/>
            </a:lvl3pPr>
            <a:lvl4pPr marL="1335115" indent="0">
              <a:buNone/>
              <a:defRPr sz="1557" b="1"/>
            </a:lvl4pPr>
            <a:lvl5pPr marL="1780154" indent="0">
              <a:buNone/>
              <a:defRPr sz="1557" b="1"/>
            </a:lvl5pPr>
            <a:lvl6pPr marL="2225192" indent="0">
              <a:buNone/>
              <a:defRPr sz="1557" b="1"/>
            </a:lvl6pPr>
            <a:lvl7pPr marL="2670231" indent="0">
              <a:buNone/>
              <a:defRPr sz="1557" b="1"/>
            </a:lvl7pPr>
            <a:lvl8pPr marL="3115269" indent="0">
              <a:buNone/>
              <a:defRPr sz="1557" b="1"/>
            </a:lvl8pPr>
            <a:lvl9pPr marL="3560308" indent="0">
              <a:buNone/>
              <a:defRPr sz="15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438389"/>
            <a:ext cx="4255174" cy="3586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636410"/>
            <a:ext cx="4276130" cy="801979"/>
          </a:xfrm>
        </p:spPr>
        <p:txBody>
          <a:bodyPr anchor="b"/>
          <a:lstStyle>
            <a:lvl1pPr marL="0" indent="0">
              <a:buNone/>
              <a:defRPr sz="2336" b="1"/>
            </a:lvl1pPr>
            <a:lvl2pPr marL="445038" indent="0">
              <a:buNone/>
              <a:defRPr sz="1947" b="1"/>
            </a:lvl2pPr>
            <a:lvl3pPr marL="890077" indent="0">
              <a:buNone/>
              <a:defRPr sz="1752" b="1"/>
            </a:lvl3pPr>
            <a:lvl4pPr marL="1335115" indent="0">
              <a:buNone/>
              <a:defRPr sz="1557" b="1"/>
            </a:lvl4pPr>
            <a:lvl5pPr marL="1780154" indent="0">
              <a:buNone/>
              <a:defRPr sz="1557" b="1"/>
            </a:lvl5pPr>
            <a:lvl6pPr marL="2225192" indent="0">
              <a:buNone/>
              <a:defRPr sz="1557" b="1"/>
            </a:lvl6pPr>
            <a:lvl7pPr marL="2670231" indent="0">
              <a:buNone/>
              <a:defRPr sz="1557" b="1"/>
            </a:lvl7pPr>
            <a:lvl8pPr marL="3115269" indent="0">
              <a:buNone/>
              <a:defRPr sz="1557" b="1"/>
            </a:lvl8pPr>
            <a:lvl9pPr marL="3560308" indent="0">
              <a:buNone/>
              <a:defRPr sz="15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438389"/>
            <a:ext cx="4276130" cy="3586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8CA3-0077-4CCF-87E5-497A91ED9551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3317-FB40-40EE-BC4A-42CD22EA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8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8CA3-0077-4CCF-87E5-497A91ED9551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3317-FB40-40EE-BC4A-42CD22EA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6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8CA3-0077-4CCF-87E5-497A91ED9551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3317-FB40-40EE-BC4A-42CD22EA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1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45029"/>
            <a:ext cx="3244096" cy="1557602"/>
          </a:xfrm>
        </p:spPr>
        <p:txBody>
          <a:bodyPr anchor="b"/>
          <a:lstStyle>
            <a:lvl1pPr>
              <a:defRPr sz="31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961141"/>
            <a:ext cx="5092065" cy="4743888"/>
          </a:xfrm>
        </p:spPr>
        <p:txBody>
          <a:bodyPr/>
          <a:lstStyle>
            <a:lvl1pPr>
              <a:defRPr sz="3115"/>
            </a:lvl1pPr>
            <a:lvl2pPr>
              <a:defRPr sz="2726"/>
            </a:lvl2pPr>
            <a:lvl3pPr>
              <a:defRPr sz="2336"/>
            </a:lvl3pPr>
            <a:lvl4pPr>
              <a:defRPr sz="1947"/>
            </a:lvl4pPr>
            <a:lvl5pPr>
              <a:defRPr sz="1947"/>
            </a:lvl5pPr>
            <a:lvl6pPr>
              <a:defRPr sz="1947"/>
            </a:lvl6pPr>
            <a:lvl7pPr>
              <a:defRPr sz="1947"/>
            </a:lvl7pPr>
            <a:lvl8pPr>
              <a:defRPr sz="1947"/>
            </a:lvl8pPr>
            <a:lvl9pPr>
              <a:defRPr sz="19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002632"/>
            <a:ext cx="3244096" cy="3710122"/>
          </a:xfrm>
        </p:spPr>
        <p:txBody>
          <a:bodyPr/>
          <a:lstStyle>
            <a:lvl1pPr marL="0" indent="0">
              <a:buNone/>
              <a:defRPr sz="1557"/>
            </a:lvl1pPr>
            <a:lvl2pPr marL="445038" indent="0">
              <a:buNone/>
              <a:defRPr sz="1363"/>
            </a:lvl2pPr>
            <a:lvl3pPr marL="890077" indent="0">
              <a:buNone/>
              <a:defRPr sz="1168"/>
            </a:lvl3pPr>
            <a:lvl4pPr marL="1335115" indent="0">
              <a:buNone/>
              <a:defRPr sz="973"/>
            </a:lvl4pPr>
            <a:lvl5pPr marL="1780154" indent="0">
              <a:buNone/>
              <a:defRPr sz="973"/>
            </a:lvl5pPr>
            <a:lvl6pPr marL="2225192" indent="0">
              <a:buNone/>
              <a:defRPr sz="973"/>
            </a:lvl6pPr>
            <a:lvl7pPr marL="2670231" indent="0">
              <a:buNone/>
              <a:defRPr sz="973"/>
            </a:lvl7pPr>
            <a:lvl8pPr marL="3115269" indent="0">
              <a:buNone/>
              <a:defRPr sz="973"/>
            </a:lvl8pPr>
            <a:lvl9pPr marL="3560308" indent="0">
              <a:buNone/>
              <a:defRPr sz="9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8CA3-0077-4CCF-87E5-497A91ED9551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3317-FB40-40EE-BC4A-42CD22EA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0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45029"/>
            <a:ext cx="3244096" cy="1557602"/>
          </a:xfrm>
        </p:spPr>
        <p:txBody>
          <a:bodyPr anchor="b"/>
          <a:lstStyle>
            <a:lvl1pPr>
              <a:defRPr sz="31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961141"/>
            <a:ext cx="5092065" cy="4743888"/>
          </a:xfrm>
        </p:spPr>
        <p:txBody>
          <a:bodyPr anchor="t"/>
          <a:lstStyle>
            <a:lvl1pPr marL="0" indent="0">
              <a:buNone/>
              <a:defRPr sz="3115"/>
            </a:lvl1pPr>
            <a:lvl2pPr marL="445038" indent="0">
              <a:buNone/>
              <a:defRPr sz="2726"/>
            </a:lvl2pPr>
            <a:lvl3pPr marL="890077" indent="0">
              <a:buNone/>
              <a:defRPr sz="2336"/>
            </a:lvl3pPr>
            <a:lvl4pPr marL="1335115" indent="0">
              <a:buNone/>
              <a:defRPr sz="1947"/>
            </a:lvl4pPr>
            <a:lvl5pPr marL="1780154" indent="0">
              <a:buNone/>
              <a:defRPr sz="1947"/>
            </a:lvl5pPr>
            <a:lvl6pPr marL="2225192" indent="0">
              <a:buNone/>
              <a:defRPr sz="1947"/>
            </a:lvl6pPr>
            <a:lvl7pPr marL="2670231" indent="0">
              <a:buNone/>
              <a:defRPr sz="1947"/>
            </a:lvl7pPr>
            <a:lvl8pPr marL="3115269" indent="0">
              <a:buNone/>
              <a:defRPr sz="1947"/>
            </a:lvl8pPr>
            <a:lvl9pPr marL="3560308" indent="0">
              <a:buNone/>
              <a:defRPr sz="194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002632"/>
            <a:ext cx="3244096" cy="3710122"/>
          </a:xfrm>
        </p:spPr>
        <p:txBody>
          <a:bodyPr/>
          <a:lstStyle>
            <a:lvl1pPr marL="0" indent="0">
              <a:buNone/>
              <a:defRPr sz="1557"/>
            </a:lvl1pPr>
            <a:lvl2pPr marL="445038" indent="0">
              <a:buNone/>
              <a:defRPr sz="1363"/>
            </a:lvl2pPr>
            <a:lvl3pPr marL="890077" indent="0">
              <a:buNone/>
              <a:defRPr sz="1168"/>
            </a:lvl3pPr>
            <a:lvl4pPr marL="1335115" indent="0">
              <a:buNone/>
              <a:defRPr sz="973"/>
            </a:lvl4pPr>
            <a:lvl5pPr marL="1780154" indent="0">
              <a:buNone/>
              <a:defRPr sz="973"/>
            </a:lvl5pPr>
            <a:lvl6pPr marL="2225192" indent="0">
              <a:buNone/>
              <a:defRPr sz="973"/>
            </a:lvl6pPr>
            <a:lvl7pPr marL="2670231" indent="0">
              <a:buNone/>
              <a:defRPr sz="973"/>
            </a:lvl7pPr>
            <a:lvl8pPr marL="3115269" indent="0">
              <a:buNone/>
              <a:defRPr sz="973"/>
            </a:lvl8pPr>
            <a:lvl9pPr marL="3560308" indent="0">
              <a:buNone/>
              <a:defRPr sz="9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8CA3-0077-4CCF-87E5-497A91ED9551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3317-FB40-40EE-BC4A-42CD22EA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8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355407"/>
            <a:ext cx="8675370" cy="129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1777026"/>
            <a:ext cx="8675370" cy="4235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6187144"/>
            <a:ext cx="2263140" cy="355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38CA3-0077-4CCF-87E5-497A91ED9551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6187144"/>
            <a:ext cx="3394710" cy="355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6187144"/>
            <a:ext cx="2263140" cy="355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43317-FB40-40EE-BC4A-42CD22EA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7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0077" rtl="0" eaLnBrk="1" latinLnBrk="0" hangingPunct="1">
        <a:lnSpc>
          <a:spcPct val="90000"/>
        </a:lnSpc>
        <a:spcBef>
          <a:spcPct val="0"/>
        </a:spcBef>
        <a:buNone/>
        <a:defRPr sz="42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519" indent="-222519" algn="l" defTabSz="890077" rtl="0" eaLnBrk="1" latinLnBrk="0" hangingPunct="1">
        <a:lnSpc>
          <a:spcPct val="90000"/>
        </a:lnSpc>
        <a:spcBef>
          <a:spcPts val="973"/>
        </a:spcBef>
        <a:buFont typeface="Arial" panose="020B0604020202020204" pitchFamily="34" charset="0"/>
        <a:buChar char="•"/>
        <a:defRPr sz="2726" kern="1200">
          <a:solidFill>
            <a:schemeClr val="tx1"/>
          </a:solidFill>
          <a:latin typeface="+mn-lt"/>
          <a:ea typeface="+mn-ea"/>
          <a:cs typeface="+mn-cs"/>
        </a:defRPr>
      </a:lvl1pPr>
      <a:lvl2pPr marL="667558" indent="-222519" algn="l" defTabSz="89007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36" kern="1200">
          <a:solidFill>
            <a:schemeClr val="tx1"/>
          </a:solidFill>
          <a:latin typeface="+mn-lt"/>
          <a:ea typeface="+mn-ea"/>
          <a:cs typeface="+mn-cs"/>
        </a:defRPr>
      </a:lvl2pPr>
      <a:lvl3pPr marL="1112596" indent="-222519" algn="l" defTabSz="89007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47" kern="1200">
          <a:solidFill>
            <a:schemeClr val="tx1"/>
          </a:solidFill>
          <a:latin typeface="+mn-lt"/>
          <a:ea typeface="+mn-ea"/>
          <a:cs typeface="+mn-cs"/>
        </a:defRPr>
      </a:lvl3pPr>
      <a:lvl4pPr marL="1557635" indent="-222519" algn="l" defTabSz="89007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2" kern="1200">
          <a:solidFill>
            <a:schemeClr val="tx1"/>
          </a:solidFill>
          <a:latin typeface="+mn-lt"/>
          <a:ea typeface="+mn-ea"/>
          <a:cs typeface="+mn-cs"/>
        </a:defRPr>
      </a:lvl4pPr>
      <a:lvl5pPr marL="2002673" indent="-222519" algn="l" defTabSz="89007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2" kern="1200">
          <a:solidFill>
            <a:schemeClr val="tx1"/>
          </a:solidFill>
          <a:latin typeface="+mn-lt"/>
          <a:ea typeface="+mn-ea"/>
          <a:cs typeface="+mn-cs"/>
        </a:defRPr>
      </a:lvl5pPr>
      <a:lvl6pPr marL="2447712" indent="-222519" algn="l" defTabSz="89007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2" kern="1200">
          <a:solidFill>
            <a:schemeClr val="tx1"/>
          </a:solidFill>
          <a:latin typeface="+mn-lt"/>
          <a:ea typeface="+mn-ea"/>
          <a:cs typeface="+mn-cs"/>
        </a:defRPr>
      </a:lvl6pPr>
      <a:lvl7pPr marL="2892750" indent="-222519" algn="l" defTabSz="89007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2" kern="1200">
          <a:solidFill>
            <a:schemeClr val="tx1"/>
          </a:solidFill>
          <a:latin typeface="+mn-lt"/>
          <a:ea typeface="+mn-ea"/>
          <a:cs typeface="+mn-cs"/>
        </a:defRPr>
      </a:lvl7pPr>
      <a:lvl8pPr marL="3337789" indent="-222519" algn="l" defTabSz="89007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2" kern="1200">
          <a:solidFill>
            <a:schemeClr val="tx1"/>
          </a:solidFill>
          <a:latin typeface="+mn-lt"/>
          <a:ea typeface="+mn-ea"/>
          <a:cs typeface="+mn-cs"/>
        </a:defRPr>
      </a:lvl8pPr>
      <a:lvl9pPr marL="3782827" indent="-222519" algn="l" defTabSz="89007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1pPr>
      <a:lvl2pPr marL="445038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2pPr>
      <a:lvl3pPr marL="890077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3pPr>
      <a:lvl4pPr marL="1335115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4pPr>
      <a:lvl5pPr marL="1780154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5pPr>
      <a:lvl6pPr marL="2225192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6pPr>
      <a:lvl7pPr marL="2670231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7pPr>
      <a:lvl8pPr marL="3115269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8pPr>
      <a:lvl9pPr marL="3560308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C4E78C-E553-380C-AC20-66889A708BF4}"/>
              </a:ext>
            </a:extLst>
          </p:cNvPr>
          <p:cNvSpPr/>
          <p:nvPr/>
        </p:nvSpPr>
        <p:spPr>
          <a:xfrm>
            <a:off x="846959" y="6015311"/>
            <a:ext cx="8517759" cy="6601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D4EC42-83C1-D3C6-75DB-CFBAB952A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780" y="6015311"/>
            <a:ext cx="526778" cy="5936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6A98E4-7B0B-33B1-9273-DBFF6EC90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" y="6015310"/>
            <a:ext cx="771238" cy="6601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6F615C-3A62-7C8A-1A4B-462E26E00424}"/>
              </a:ext>
            </a:extLst>
          </p:cNvPr>
          <p:cNvSpPr txBox="1"/>
          <p:nvPr/>
        </p:nvSpPr>
        <p:spPr>
          <a:xfrm>
            <a:off x="809297" y="6022428"/>
            <a:ext cx="836479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Seventh-day Adventist Church:  </a:t>
            </a:r>
            <a:r>
              <a:rPr lang="en-US" sz="2000" b="1" i="1" dirty="0"/>
              <a:t>AUC Campus Master Plan Study</a:t>
            </a:r>
            <a:r>
              <a:rPr lang="en-US" b="1" i="1" dirty="0"/>
              <a:t>			        </a:t>
            </a:r>
            <a:r>
              <a:rPr lang="en-US" sz="1200" b="1" i="1" dirty="0"/>
              <a:t>6/7/23</a:t>
            </a:r>
          </a:p>
          <a:p>
            <a:r>
              <a:rPr lang="en-US" dirty="0"/>
              <a:t>Atlantic Union Conference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5FEF7F7-AC5E-F5F9-77FF-F097D816D655}"/>
              </a:ext>
            </a:extLst>
          </p:cNvPr>
          <p:cNvGrpSpPr/>
          <p:nvPr/>
        </p:nvGrpSpPr>
        <p:grpSpPr>
          <a:xfrm>
            <a:off x="2955231" y="209315"/>
            <a:ext cx="6409487" cy="5692210"/>
            <a:chOff x="1917095" y="190265"/>
            <a:chExt cx="6409487" cy="569221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85F7CBC-9B07-0BE6-7C1D-3FC6A63F2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2264388" y="-157028"/>
              <a:ext cx="5692210" cy="6386795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79DCB70-4A5E-D192-0B54-9FC3A254AC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6879" y="275462"/>
              <a:ext cx="340251" cy="710656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B01E95E-8D3A-C118-55A9-F1C84A88E07D}"/>
                </a:ext>
              </a:extLst>
            </p:cNvPr>
            <p:cNvCxnSpPr>
              <a:cxnSpLocks/>
            </p:cNvCxnSpPr>
            <p:nvPr/>
          </p:nvCxnSpPr>
          <p:spPr>
            <a:xfrm>
              <a:off x="4395558" y="273016"/>
              <a:ext cx="432751" cy="191111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8076C7B-8E24-4EC9-CE8A-E050A8E2B3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99709" y="460053"/>
              <a:ext cx="239195" cy="689874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A3604F-B817-97B9-FF17-037AD089298F}"/>
                </a:ext>
              </a:extLst>
            </p:cNvPr>
            <p:cNvCxnSpPr>
              <a:cxnSpLocks/>
            </p:cNvCxnSpPr>
            <p:nvPr/>
          </p:nvCxnSpPr>
          <p:spPr>
            <a:xfrm>
              <a:off x="4603376" y="1118144"/>
              <a:ext cx="779115" cy="308874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8A9F0D3-F2CD-82FF-9C3C-2F568C8178A5}"/>
                </a:ext>
              </a:extLst>
            </p:cNvPr>
            <p:cNvCxnSpPr>
              <a:cxnSpLocks/>
            </p:cNvCxnSpPr>
            <p:nvPr/>
          </p:nvCxnSpPr>
          <p:spPr>
            <a:xfrm>
              <a:off x="2258291" y="1870364"/>
              <a:ext cx="2140527" cy="1163781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841BE48-184B-E95E-591C-35EC4AE14230}"/>
                </a:ext>
              </a:extLst>
            </p:cNvPr>
            <p:cNvCxnSpPr>
              <a:cxnSpLocks/>
            </p:cNvCxnSpPr>
            <p:nvPr/>
          </p:nvCxnSpPr>
          <p:spPr>
            <a:xfrm>
              <a:off x="4534103" y="3133980"/>
              <a:ext cx="467388" cy="461275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F32A189-450A-22E5-DF31-4457832DAA8C}"/>
                </a:ext>
              </a:extLst>
            </p:cNvPr>
            <p:cNvCxnSpPr>
              <a:cxnSpLocks/>
            </p:cNvCxnSpPr>
            <p:nvPr/>
          </p:nvCxnSpPr>
          <p:spPr>
            <a:xfrm>
              <a:off x="5025939" y="3598107"/>
              <a:ext cx="328843" cy="461275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98E5A7D-AABA-B84F-846F-C8F57ACA0FFD}"/>
                </a:ext>
              </a:extLst>
            </p:cNvPr>
            <p:cNvCxnSpPr>
              <a:cxnSpLocks/>
            </p:cNvCxnSpPr>
            <p:nvPr/>
          </p:nvCxnSpPr>
          <p:spPr>
            <a:xfrm>
              <a:off x="2904564" y="528918"/>
              <a:ext cx="1138518" cy="45720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ECD3FFD-A8FA-E3EA-C391-53BEB9AE4C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0141" y="510988"/>
              <a:ext cx="654423" cy="1416424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C724231-5EBA-62F9-D3CA-CB82BE4E51E3}"/>
                </a:ext>
              </a:extLst>
            </p:cNvPr>
            <p:cNvCxnSpPr>
              <a:cxnSpLocks/>
            </p:cNvCxnSpPr>
            <p:nvPr/>
          </p:nvCxnSpPr>
          <p:spPr>
            <a:xfrm>
              <a:off x="5091930" y="2115670"/>
              <a:ext cx="837815" cy="378148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4767E5A-9D00-5425-49B9-8FD35E4DBDFD}"/>
                </a:ext>
              </a:extLst>
            </p:cNvPr>
            <p:cNvCxnSpPr>
              <a:cxnSpLocks/>
            </p:cNvCxnSpPr>
            <p:nvPr/>
          </p:nvCxnSpPr>
          <p:spPr>
            <a:xfrm>
              <a:off x="7959821" y="1942488"/>
              <a:ext cx="75815" cy="876912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4E4602D-471E-E410-B194-A37CB2D69F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98673" y="1949415"/>
              <a:ext cx="83511" cy="648312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B175D70-E981-C251-BF3F-DB1F8C7ADF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47164" y="1946564"/>
              <a:ext cx="1205730" cy="2851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4D28FC6-87E3-41F8-8E16-01BAF783E7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30836" y="2822252"/>
              <a:ext cx="305184" cy="1133221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BF29FDE-1533-9E5F-6625-EF939D6DA4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2036" y="2268070"/>
              <a:ext cx="118148" cy="253457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C4F432-978F-E114-F611-70736C571C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48400" y="2521527"/>
              <a:ext cx="457200" cy="55418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A6004F5-B4CC-9F25-BAED-616945F44C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26182" y="1416016"/>
              <a:ext cx="277475" cy="696802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9E8D030-2FBA-7242-1391-D67E42E96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13257" y="2240361"/>
              <a:ext cx="290561" cy="156475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C648789-0D01-F198-EC0A-EB1F537E3A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55327" y="2385834"/>
              <a:ext cx="48876" cy="177257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5DF3684-3B79-F514-5A86-8D72010A9515}"/>
                </a:ext>
              </a:extLst>
            </p:cNvPr>
            <p:cNvCxnSpPr>
              <a:cxnSpLocks/>
            </p:cNvCxnSpPr>
            <p:nvPr/>
          </p:nvCxnSpPr>
          <p:spPr>
            <a:xfrm>
              <a:off x="7731221" y="3923688"/>
              <a:ext cx="595361" cy="1077803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752C42B-C131-EAE7-364B-E95EEDC342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02927" y="4551218"/>
              <a:ext cx="574964" cy="637309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EDF978D-9124-0604-CFC2-8DC3C0CE0DE0}"/>
                </a:ext>
              </a:extLst>
            </p:cNvPr>
            <p:cNvCxnSpPr>
              <a:cxnSpLocks/>
            </p:cNvCxnSpPr>
            <p:nvPr/>
          </p:nvCxnSpPr>
          <p:spPr>
            <a:xfrm>
              <a:off x="5763875" y="3805924"/>
              <a:ext cx="907089" cy="752221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9F54501-7AE2-0414-4992-EDE070D836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75564" y="3792070"/>
              <a:ext cx="388311" cy="260385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92C1578-0B9A-52DE-85BA-80C0283C45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03473" y="5334000"/>
              <a:ext cx="1163782" cy="145473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CF41E36-2FC6-5447-0C9C-D344FDE811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56218" y="5347855"/>
              <a:ext cx="547255" cy="387927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5AB3072-3B05-CB5A-F2CB-C2C24A2D5BC1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209309"/>
              <a:ext cx="360218" cy="540327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E77323B-EC03-778B-521C-6E9E01EE5197}"/>
                </a:ext>
              </a:extLst>
            </p:cNvPr>
            <p:cNvSpPr txBox="1"/>
            <p:nvPr/>
          </p:nvSpPr>
          <p:spPr>
            <a:xfrm>
              <a:off x="6677891" y="3287082"/>
              <a:ext cx="4106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Barn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97A2A4E-D357-AA36-EE37-BE24E5A63F90}"/>
                </a:ext>
              </a:extLst>
            </p:cNvPr>
            <p:cNvSpPr txBox="1"/>
            <p:nvPr/>
          </p:nvSpPr>
          <p:spPr>
            <a:xfrm>
              <a:off x="4731722" y="2891930"/>
              <a:ext cx="77911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Men’s Dorm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6393898-4CB4-21F4-C26B-4B6EA1BA2919}"/>
                </a:ext>
              </a:extLst>
            </p:cNvPr>
            <p:cNvSpPr txBox="1"/>
            <p:nvPr/>
          </p:nvSpPr>
          <p:spPr>
            <a:xfrm>
              <a:off x="5683636" y="4326413"/>
              <a:ext cx="56778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AUC HQ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1478508-E21E-FAAA-2415-D9D7C7407F25}"/>
                </a:ext>
              </a:extLst>
            </p:cNvPr>
            <p:cNvSpPr txBox="1"/>
            <p:nvPr/>
          </p:nvSpPr>
          <p:spPr>
            <a:xfrm>
              <a:off x="5390502" y="2423669"/>
              <a:ext cx="712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Field House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E9AAA8D-71D7-0313-11EA-BB19367487E5}"/>
                </a:ext>
              </a:extLst>
            </p:cNvPr>
            <p:cNvSpPr txBox="1"/>
            <p:nvPr/>
          </p:nvSpPr>
          <p:spPr>
            <a:xfrm>
              <a:off x="3250363" y="2230078"/>
              <a:ext cx="60946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Museum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29ECC7E-0371-DF9E-D355-885291E6534B}"/>
                </a:ext>
              </a:extLst>
            </p:cNvPr>
            <p:cNvSpPr txBox="1"/>
            <p:nvPr/>
          </p:nvSpPr>
          <p:spPr>
            <a:xfrm>
              <a:off x="4605390" y="1387972"/>
              <a:ext cx="6607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Science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66E4DAD-D3AC-66FE-B1A9-7222182AAA0B}"/>
                </a:ext>
              </a:extLst>
            </p:cNvPr>
            <p:cNvSpPr txBox="1"/>
            <p:nvPr/>
          </p:nvSpPr>
          <p:spPr>
            <a:xfrm>
              <a:off x="3858505" y="1237473"/>
              <a:ext cx="6260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Library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CA8D5CA-3D8C-DD36-10BF-74FDB777C9AC}"/>
                </a:ext>
              </a:extLst>
            </p:cNvPr>
            <p:cNvSpPr txBox="1"/>
            <p:nvPr/>
          </p:nvSpPr>
          <p:spPr>
            <a:xfrm>
              <a:off x="4183346" y="1700278"/>
              <a:ext cx="7488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Founder’s Hall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F2E32B5-74EB-E5FC-3BB5-FACC1CB6025B}"/>
                </a:ext>
              </a:extLst>
            </p:cNvPr>
            <p:cNvSpPr txBox="1"/>
            <p:nvPr/>
          </p:nvSpPr>
          <p:spPr>
            <a:xfrm>
              <a:off x="3746374" y="2438445"/>
              <a:ext cx="50366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Admin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813E36A-8EE2-FC7D-8D51-23F13F386407}"/>
                </a:ext>
              </a:extLst>
            </p:cNvPr>
            <p:cNvSpPr txBox="1"/>
            <p:nvPr/>
          </p:nvSpPr>
          <p:spPr>
            <a:xfrm>
              <a:off x="2308628" y="1798984"/>
              <a:ext cx="866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err="1">
                  <a:solidFill>
                    <a:schemeClr val="bg1"/>
                  </a:solidFill>
                </a:rPr>
                <a:t>Women;s</a:t>
              </a:r>
              <a:r>
                <a:rPr lang="en-US" sz="900" b="1" dirty="0">
                  <a:solidFill>
                    <a:schemeClr val="bg1"/>
                  </a:solidFill>
                </a:rPr>
                <a:t> Dorm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54D8A00-A06E-61BD-0EE8-B48779AFC075}"/>
                </a:ext>
              </a:extLst>
            </p:cNvPr>
            <p:cNvSpPr txBox="1"/>
            <p:nvPr/>
          </p:nvSpPr>
          <p:spPr>
            <a:xfrm>
              <a:off x="2656839" y="670957"/>
              <a:ext cx="607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Dining Hall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1BF5093-BA4F-240B-DFA0-BC369B00202B}"/>
                </a:ext>
              </a:extLst>
            </p:cNvPr>
            <p:cNvSpPr txBox="1"/>
            <p:nvPr/>
          </p:nvSpPr>
          <p:spPr>
            <a:xfrm>
              <a:off x="4093129" y="349280"/>
              <a:ext cx="82105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Power House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48A9E70-FBF3-2BB2-118B-F3D675D768E5}"/>
                </a:ext>
              </a:extLst>
            </p:cNvPr>
            <p:cNvSpPr txBox="1"/>
            <p:nvPr/>
          </p:nvSpPr>
          <p:spPr>
            <a:xfrm>
              <a:off x="4148895" y="576959"/>
              <a:ext cx="5565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Bindery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E9C13E6-ED30-48E9-65C9-573E76CF0FC8}"/>
                </a:ext>
              </a:extLst>
            </p:cNvPr>
            <p:cNvSpPr txBox="1"/>
            <p:nvPr/>
          </p:nvSpPr>
          <p:spPr>
            <a:xfrm>
              <a:off x="3222983" y="3045036"/>
              <a:ext cx="89960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College Church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894F329-B395-FC3F-0743-88FE188BF39C}"/>
                </a:ext>
              </a:extLst>
            </p:cNvPr>
            <p:cNvSpPr txBox="1"/>
            <p:nvPr/>
          </p:nvSpPr>
          <p:spPr>
            <a:xfrm>
              <a:off x="4517052" y="703700"/>
              <a:ext cx="83773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South Lancaster Academy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513773E-0E04-A80E-B439-056602D3B112}"/>
                </a:ext>
              </a:extLst>
            </p:cNvPr>
            <p:cNvSpPr txBox="1"/>
            <p:nvPr/>
          </p:nvSpPr>
          <p:spPr>
            <a:xfrm>
              <a:off x="3311454" y="1030052"/>
              <a:ext cx="7184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35 Orchard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ACF7456-CA50-D6E1-E0AA-95E4E7BACBBB}"/>
                </a:ext>
              </a:extLst>
            </p:cNvPr>
            <p:cNvSpPr txBox="1"/>
            <p:nvPr/>
          </p:nvSpPr>
          <p:spPr>
            <a:xfrm>
              <a:off x="2343798" y="1002626"/>
              <a:ext cx="711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Prescott House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BC53A7B-B058-5A08-EF7F-48C53C6A955A}"/>
                </a:ext>
              </a:extLst>
            </p:cNvPr>
            <p:cNvSpPr txBox="1"/>
            <p:nvPr/>
          </p:nvSpPr>
          <p:spPr>
            <a:xfrm>
              <a:off x="3121952" y="1584862"/>
              <a:ext cx="57419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26 Flagg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1E5B4FD-5275-4E00-0D07-BF6AE0D5549B}"/>
                </a:ext>
              </a:extLst>
            </p:cNvPr>
            <p:cNvSpPr txBox="1"/>
            <p:nvPr/>
          </p:nvSpPr>
          <p:spPr>
            <a:xfrm>
              <a:off x="3250363" y="1346170"/>
              <a:ext cx="57419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36 Flagg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21664EC-E285-27CA-C41E-29C647B94E0C}"/>
                </a:ext>
              </a:extLst>
            </p:cNvPr>
            <p:cNvSpPr txBox="1"/>
            <p:nvPr/>
          </p:nvSpPr>
          <p:spPr>
            <a:xfrm>
              <a:off x="3109616" y="771885"/>
              <a:ext cx="7184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25 Orchard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85ECD65-2B0F-2218-4E32-79A257F0A1B2}"/>
                </a:ext>
              </a:extLst>
            </p:cNvPr>
            <p:cNvSpPr txBox="1"/>
            <p:nvPr/>
          </p:nvSpPr>
          <p:spPr>
            <a:xfrm>
              <a:off x="5965447" y="2450068"/>
              <a:ext cx="7488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Kilbourne House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E164221C-2EE4-3FAA-8AF3-046108C1240E}"/>
              </a:ext>
            </a:extLst>
          </p:cNvPr>
          <p:cNvSpPr txBox="1"/>
          <p:nvPr/>
        </p:nvSpPr>
        <p:spPr>
          <a:xfrm>
            <a:off x="26374" y="316779"/>
            <a:ext cx="290496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Atlantic Union College Campus</a:t>
            </a:r>
          </a:p>
          <a:p>
            <a:r>
              <a:rPr lang="en-US" sz="1600" dirty="0"/>
              <a:t>South Lancaster, MA</a:t>
            </a:r>
          </a:p>
          <a:p>
            <a:endParaRPr lang="en-US" sz="1600" b="1" dirty="0"/>
          </a:p>
          <a:p>
            <a:r>
              <a:rPr lang="en-US" sz="1400" dirty="0"/>
              <a:t>34 Acres</a:t>
            </a:r>
          </a:p>
          <a:p>
            <a:r>
              <a:rPr lang="en-US" sz="1400" dirty="0"/>
              <a:t>18 Individual Structures</a:t>
            </a:r>
          </a:p>
          <a:p>
            <a:endParaRPr lang="en-US" sz="1400" dirty="0"/>
          </a:p>
          <a:p>
            <a:r>
              <a:rPr lang="en-US" sz="1400" dirty="0"/>
              <a:t>College Campus closed in 2018</a:t>
            </a:r>
          </a:p>
          <a:p>
            <a:r>
              <a:rPr lang="en-US" sz="1400" dirty="0"/>
              <a:t>Zoned A3 Religious Use</a:t>
            </a:r>
          </a:p>
          <a:p>
            <a:r>
              <a:rPr lang="en-US" sz="1400" dirty="0"/>
              <a:t>Adequate Sewer Credits Remain</a:t>
            </a:r>
          </a:p>
          <a:p>
            <a:r>
              <a:rPr lang="en-US" sz="1400" dirty="0"/>
              <a:t>Existing Uses Can Continue</a:t>
            </a:r>
          </a:p>
          <a:p>
            <a:r>
              <a:rPr lang="en-US" sz="1400" dirty="0"/>
              <a:t>Accessory Uses Allowed</a:t>
            </a:r>
          </a:p>
          <a:p>
            <a:r>
              <a:rPr lang="en-US" sz="1400" dirty="0"/>
              <a:t>Buildings of Varying Age/Condition</a:t>
            </a:r>
          </a:p>
          <a:p>
            <a:r>
              <a:rPr lang="en-US" sz="1400" dirty="0"/>
              <a:t>Currently No HVAC or Power</a:t>
            </a:r>
          </a:p>
          <a:p>
            <a:endParaRPr lang="en-US" sz="1400" dirty="0"/>
          </a:p>
          <a:p>
            <a:r>
              <a:rPr lang="en-US" sz="1400" dirty="0"/>
              <a:t>Proposed Adventist Education Center</a:t>
            </a:r>
          </a:p>
        </p:txBody>
      </p:sp>
    </p:spTree>
    <p:extLst>
      <p:ext uri="{BB962C8B-B14F-4D97-AF65-F5344CB8AC3E}">
        <p14:creationId xmlns:p14="http://schemas.microsoft.com/office/powerpoint/2010/main" val="3530266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C4E78C-E553-380C-AC20-66889A708BF4}"/>
              </a:ext>
            </a:extLst>
          </p:cNvPr>
          <p:cNvSpPr/>
          <p:nvPr/>
        </p:nvSpPr>
        <p:spPr>
          <a:xfrm>
            <a:off x="846959" y="6015311"/>
            <a:ext cx="8517759" cy="6601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D4EC42-83C1-D3C6-75DB-CFBAB952A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780" y="6015311"/>
            <a:ext cx="526778" cy="5936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6A98E4-7B0B-33B1-9273-DBFF6EC90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" y="6015310"/>
            <a:ext cx="771238" cy="6601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6F615C-3A62-7C8A-1A4B-462E26E00424}"/>
              </a:ext>
            </a:extLst>
          </p:cNvPr>
          <p:cNvSpPr txBox="1"/>
          <p:nvPr/>
        </p:nvSpPr>
        <p:spPr>
          <a:xfrm>
            <a:off x="809297" y="6022428"/>
            <a:ext cx="836479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Seventh-day Adventist Church:  </a:t>
            </a:r>
            <a:r>
              <a:rPr lang="en-US" sz="2000" b="1" i="1" dirty="0"/>
              <a:t>AUC Campus Master Plan Study</a:t>
            </a:r>
            <a:r>
              <a:rPr lang="en-US" b="1" i="1" dirty="0"/>
              <a:t>			        </a:t>
            </a:r>
            <a:r>
              <a:rPr lang="en-US" sz="1200" b="1" i="1" dirty="0"/>
              <a:t>6/7/23</a:t>
            </a:r>
          </a:p>
          <a:p>
            <a:r>
              <a:rPr lang="en-US" dirty="0"/>
              <a:t>Atlantic Union Conference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393452-3A99-36C4-3928-B21AE32D5D3D}"/>
              </a:ext>
            </a:extLst>
          </p:cNvPr>
          <p:cNvSpPr txBox="1"/>
          <p:nvPr/>
        </p:nvSpPr>
        <p:spPr>
          <a:xfrm>
            <a:off x="461340" y="5695667"/>
            <a:ext cx="1148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First Floor Plan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0D62FB-7D0C-3283-6774-5CA635F889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02" t="22180" r="5509" b="10594"/>
          <a:stretch/>
        </p:blipFill>
        <p:spPr>
          <a:xfrm>
            <a:off x="590356" y="705134"/>
            <a:ext cx="8432552" cy="53172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CAAD03-5C29-5E74-308D-302F1E801D23}"/>
              </a:ext>
            </a:extLst>
          </p:cNvPr>
          <p:cNvSpPr txBox="1"/>
          <p:nvPr/>
        </p:nvSpPr>
        <p:spPr>
          <a:xfrm>
            <a:off x="461340" y="241107"/>
            <a:ext cx="502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Dining Hall: Phase 1 Renovations</a:t>
            </a:r>
          </a:p>
        </p:txBody>
      </p:sp>
    </p:spTree>
    <p:extLst>
      <p:ext uri="{BB962C8B-B14F-4D97-AF65-F5344CB8AC3E}">
        <p14:creationId xmlns:p14="http://schemas.microsoft.com/office/powerpoint/2010/main" val="2386294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C4E78C-E553-380C-AC20-66889A708BF4}"/>
              </a:ext>
            </a:extLst>
          </p:cNvPr>
          <p:cNvSpPr/>
          <p:nvPr/>
        </p:nvSpPr>
        <p:spPr>
          <a:xfrm>
            <a:off x="846959" y="6015311"/>
            <a:ext cx="8517759" cy="6601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D4EC42-83C1-D3C6-75DB-CFBAB952A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780" y="6015311"/>
            <a:ext cx="526778" cy="5936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6A98E4-7B0B-33B1-9273-DBFF6EC90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" y="6015310"/>
            <a:ext cx="771238" cy="6601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6F615C-3A62-7C8A-1A4B-462E26E00424}"/>
              </a:ext>
            </a:extLst>
          </p:cNvPr>
          <p:cNvSpPr txBox="1"/>
          <p:nvPr/>
        </p:nvSpPr>
        <p:spPr>
          <a:xfrm>
            <a:off x="809297" y="6022428"/>
            <a:ext cx="836479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Seventh-day Adventist Church:  </a:t>
            </a:r>
            <a:r>
              <a:rPr lang="en-US" sz="2000" b="1" i="1" dirty="0"/>
              <a:t>AUC Campus Master Plan Study</a:t>
            </a:r>
            <a:r>
              <a:rPr lang="en-US" b="1" i="1" dirty="0"/>
              <a:t>			        </a:t>
            </a:r>
            <a:r>
              <a:rPr lang="en-US" sz="1200" b="1" i="1" dirty="0"/>
              <a:t>6/7/23</a:t>
            </a:r>
          </a:p>
          <a:p>
            <a:r>
              <a:rPr lang="en-US" dirty="0"/>
              <a:t>Atlantic Union Conference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40147-A8F3-35EC-BED5-D1A7C2B936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3" t="2245" r="1033" b="9051"/>
          <a:stretch/>
        </p:blipFill>
        <p:spPr>
          <a:xfrm>
            <a:off x="66334" y="153399"/>
            <a:ext cx="9850716" cy="57491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701BA3-7F29-D6F9-EFDC-DF084649DE01}"/>
              </a:ext>
            </a:extLst>
          </p:cNvPr>
          <p:cNvSpPr txBox="1"/>
          <p:nvPr/>
        </p:nvSpPr>
        <p:spPr>
          <a:xfrm>
            <a:off x="2606566" y="497944"/>
            <a:ext cx="926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Power House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770FA3-B361-D652-5564-73907FBA8353}"/>
              </a:ext>
            </a:extLst>
          </p:cNvPr>
          <p:cNvSpPr txBox="1"/>
          <p:nvPr/>
        </p:nvSpPr>
        <p:spPr>
          <a:xfrm>
            <a:off x="2796375" y="1004371"/>
            <a:ext cx="9316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Book Bindery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76D5BE-BE82-FB40-39D2-6C64BDED313B}"/>
              </a:ext>
            </a:extLst>
          </p:cNvPr>
          <p:cNvSpPr txBox="1"/>
          <p:nvPr/>
        </p:nvSpPr>
        <p:spPr>
          <a:xfrm>
            <a:off x="2928463" y="2150831"/>
            <a:ext cx="5741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Library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12966C-F3C9-1716-7815-FD50248346EF}"/>
              </a:ext>
            </a:extLst>
          </p:cNvPr>
          <p:cNvSpPr txBox="1"/>
          <p:nvPr/>
        </p:nvSpPr>
        <p:spPr>
          <a:xfrm>
            <a:off x="2834475" y="4334402"/>
            <a:ext cx="6767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Museum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D288AD-08E6-22DD-4C62-8EFA53628198}"/>
              </a:ext>
            </a:extLst>
          </p:cNvPr>
          <p:cNvSpPr txBox="1"/>
          <p:nvPr/>
        </p:nvSpPr>
        <p:spPr>
          <a:xfrm>
            <a:off x="412393" y="2779949"/>
            <a:ext cx="7938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Dining Hall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A3B881-AFCE-1A87-DC93-A882E07C7AF7}"/>
              </a:ext>
            </a:extLst>
          </p:cNvPr>
          <p:cNvSpPr txBox="1"/>
          <p:nvPr/>
        </p:nvSpPr>
        <p:spPr>
          <a:xfrm>
            <a:off x="9427780" y="4104921"/>
            <a:ext cx="4459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Barn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36F6E3-2094-6572-6B08-CD3E1920BB32}"/>
              </a:ext>
            </a:extLst>
          </p:cNvPr>
          <p:cNvSpPr txBox="1"/>
          <p:nvPr/>
        </p:nvSpPr>
        <p:spPr>
          <a:xfrm>
            <a:off x="6208482" y="3584660"/>
            <a:ext cx="10246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Athletic Center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E5590C-15CE-72D4-D93F-B2A5DEE243EE}"/>
              </a:ext>
            </a:extLst>
          </p:cNvPr>
          <p:cNvSpPr txBox="1"/>
          <p:nvPr/>
        </p:nvSpPr>
        <p:spPr>
          <a:xfrm>
            <a:off x="3281351" y="3348177"/>
            <a:ext cx="8387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Founders Hall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453AA2-6940-B089-0E6B-4C671C7D0873}"/>
              </a:ext>
            </a:extLst>
          </p:cNvPr>
          <p:cNvSpPr txBox="1"/>
          <p:nvPr/>
        </p:nvSpPr>
        <p:spPr>
          <a:xfrm>
            <a:off x="4526827" y="2186783"/>
            <a:ext cx="8439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Science Building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4D42BF-1586-D122-1F66-DC54AD34F259}"/>
              </a:ext>
            </a:extLst>
          </p:cNvPr>
          <p:cNvSpPr txBox="1"/>
          <p:nvPr/>
        </p:nvSpPr>
        <p:spPr>
          <a:xfrm>
            <a:off x="1827785" y="2310938"/>
            <a:ext cx="8066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35 Orchard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008366-1F63-20B4-49A6-15B1033397F0}"/>
              </a:ext>
            </a:extLst>
          </p:cNvPr>
          <p:cNvSpPr txBox="1"/>
          <p:nvPr/>
        </p:nvSpPr>
        <p:spPr>
          <a:xfrm>
            <a:off x="5956047" y="5049106"/>
            <a:ext cx="8723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Men’s Dorm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3CA9DB-37AC-FFC4-0C3B-962E44B62E0E}"/>
              </a:ext>
            </a:extLst>
          </p:cNvPr>
          <p:cNvSpPr txBox="1"/>
          <p:nvPr/>
        </p:nvSpPr>
        <p:spPr>
          <a:xfrm>
            <a:off x="3859232" y="4444760"/>
            <a:ext cx="10406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Admin Building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F1AAA8-A6FE-E742-E2D3-2D85C68E9978}"/>
              </a:ext>
            </a:extLst>
          </p:cNvPr>
          <p:cNvSpPr txBox="1"/>
          <p:nvPr/>
        </p:nvSpPr>
        <p:spPr>
          <a:xfrm>
            <a:off x="1139936" y="4423820"/>
            <a:ext cx="10583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Women’s Dorm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B1B1BF-4543-C356-3073-07042B7E9E76}"/>
              </a:ext>
            </a:extLst>
          </p:cNvPr>
          <p:cNvSpPr txBox="1"/>
          <p:nvPr/>
        </p:nvSpPr>
        <p:spPr>
          <a:xfrm>
            <a:off x="1021154" y="2313742"/>
            <a:ext cx="8066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25 Orchard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1B847E-9B84-73C6-7935-B1825F5F5841}"/>
              </a:ext>
            </a:extLst>
          </p:cNvPr>
          <p:cNvSpPr txBox="1"/>
          <p:nvPr/>
        </p:nvSpPr>
        <p:spPr>
          <a:xfrm>
            <a:off x="310373" y="3587882"/>
            <a:ext cx="8387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Prescott House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212F54-56FC-3CF1-7681-677F6B825CF6}"/>
              </a:ext>
            </a:extLst>
          </p:cNvPr>
          <p:cNvSpPr txBox="1"/>
          <p:nvPr/>
        </p:nvSpPr>
        <p:spPr>
          <a:xfrm>
            <a:off x="2059012" y="3668870"/>
            <a:ext cx="6431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36 Flagg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C9E234-3F29-E2AE-F154-EA10A3375947}"/>
              </a:ext>
            </a:extLst>
          </p:cNvPr>
          <p:cNvSpPr txBox="1"/>
          <p:nvPr/>
        </p:nvSpPr>
        <p:spPr>
          <a:xfrm>
            <a:off x="2059011" y="4116040"/>
            <a:ext cx="6431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26 Flagg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AC346C-B786-002F-9475-99F620D7936A}"/>
              </a:ext>
            </a:extLst>
          </p:cNvPr>
          <p:cNvSpPr txBox="1"/>
          <p:nvPr/>
        </p:nvSpPr>
        <p:spPr>
          <a:xfrm>
            <a:off x="7233121" y="2841249"/>
            <a:ext cx="9646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Kilbourne House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B342A4-69B3-0B40-D0FE-A7CF9C576B2E}"/>
              </a:ext>
            </a:extLst>
          </p:cNvPr>
          <p:cNvSpPr txBox="1"/>
          <p:nvPr/>
        </p:nvSpPr>
        <p:spPr>
          <a:xfrm>
            <a:off x="3169948" y="5327701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Main Street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EA53ECA-56B4-3C7D-6088-138FE6654251}"/>
              </a:ext>
            </a:extLst>
          </p:cNvPr>
          <p:cNvSpPr txBox="1"/>
          <p:nvPr/>
        </p:nvSpPr>
        <p:spPr>
          <a:xfrm rot="16870616">
            <a:off x="4906664" y="4222807"/>
            <a:ext cx="1426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George Hill Road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7151CC8-760C-42F1-A6B8-C5AA0365CF17}"/>
              </a:ext>
            </a:extLst>
          </p:cNvPr>
          <p:cNvSpPr txBox="1"/>
          <p:nvPr/>
        </p:nvSpPr>
        <p:spPr>
          <a:xfrm rot="16019546">
            <a:off x="-336347" y="3859120"/>
            <a:ext cx="1288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Prescott Street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22D4ED3-7030-AA59-4F23-24C934E3B1D9}"/>
              </a:ext>
            </a:extLst>
          </p:cNvPr>
          <p:cNvSpPr txBox="1"/>
          <p:nvPr/>
        </p:nvSpPr>
        <p:spPr>
          <a:xfrm rot="21253253">
            <a:off x="859211" y="1906532"/>
            <a:ext cx="1276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Orchard Street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2763793-E9EC-BF48-119B-2C408A562944}"/>
              </a:ext>
            </a:extLst>
          </p:cNvPr>
          <p:cNvSpPr txBox="1"/>
          <p:nvPr/>
        </p:nvSpPr>
        <p:spPr>
          <a:xfrm rot="21279970">
            <a:off x="1098526" y="344055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Maple Street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35983B7-0F03-B5B1-66FF-F355237F2543}"/>
              </a:ext>
            </a:extLst>
          </p:cNvPr>
          <p:cNvSpPr txBox="1"/>
          <p:nvPr/>
        </p:nvSpPr>
        <p:spPr>
          <a:xfrm rot="15978009">
            <a:off x="2102070" y="1087590"/>
            <a:ext cx="106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Flagg Street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DA1E5BC-E15B-69D6-F52A-4C7E3CBB2AED}"/>
              </a:ext>
            </a:extLst>
          </p:cNvPr>
          <p:cNvSpPr txBox="1"/>
          <p:nvPr/>
        </p:nvSpPr>
        <p:spPr>
          <a:xfrm>
            <a:off x="6546415" y="58107"/>
            <a:ext cx="3327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Existing Campus Plan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9A67619-372A-21A0-8C9A-DA8D6FD0C64E}"/>
              </a:ext>
            </a:extLst>
          </p:cNvPr>
          <p:cNvSpPr txBox="1"/>
          <p:nvPr/>
        </p:nvSpPr>
        <p:spPr>
          <a:xfrm>
            <a:off x="2927086" y="1636279"/>
            <a:ext cx="5469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Parking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5510EB5-3330-7406-0C92-EF0A1EFC98CA}"/>
              </a:ext>
            </a:extLst>
          </p:cNvPr>
          <p:cNvSpPr txBox="1"/>
          <p:nvPr/>
        </p:nvSpPr>
        <p:spPr>
          <a:xfrm>
            <a:off x="5675541" y="4573920"/>
            <a:ext cx="5469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Parking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F07EC30-386A-E125-9C7B-E2087B721EDD}"/>
              </a:ext>
            </a:extLst>
          </p:cNvPr>
          <p:cNvSpPr txBox="1"/>
          <p:nvPr/>
        </p:nvSpPr>
        <p:spPr>
          <a:xfrm>
            <a:off x="4619252" y="3601713"/>
            <a:ext cx="5469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Parking</a:t>
            </a:r>
          </a:p>
        </p:txBody>
      </p:sp>
    </p:spTree>
    <p:extLst>
      <p:ext uri="{BB962C8B-B14F-4D97-AF65-F5344CB8AC3E}">
        <p14:creationId xmlns:p14="http://schemas.microsoft.com/office/powerpoint/2010/main" val="86517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C4E78C-E553-380C-AC20-66889A708BF4}"/>
              </a:ext>
            </a:extLst>
          </p:cNvPr>
          <p:cNvSpPr/>
          <p:nvPr/>
        </p:nvSpPr>
        <p:spPr>
          <a:xfrm>
            <a:off x="846959" y="6015311"/>
            <a:ext cx="8517759" cy="6601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D4EC42-83C1-D3C6-75DB-CFBAB952A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780" y="6015311"/>
            <a:ext cx="526778" cy="5936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6A98E4-7B0B-33B1-9273-DBFF6EC90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" y="6015310"/>
            <a:ext cx="771238" cy="6601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6F615C-3A62-7C8A-1A4B-462E26E00424}"/>
              </a:ext>
            </a:extLst>
          </p:cNvPr>
          <p:cNvSpPr txBox="1"/>
          <p:nvPr/>
        </p:nvSpPr>
        <p:spPr>
          <a:xfrm>
            <a:off x="809297" y="6022428"/>
            <a:ext cx="836479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Seventh-day Adventist Church:  </a:t>
            </a:r>
            <a:r>
              <a:rPr lang="en-US" sz="2000" b="1" i="1" dirty="0"/>
              <a:t>AUC Campus Master Plan Study</a:t>
            </a:r>
            <a:r>
              <a:rPr lang="en-US" b="1" i="1" dirty="0"/>
              <a:t>			        </a:t>
            </a:r>
            <a:r>
              <a:rPr lang="en-US" sz="1200" b="1" i="1" dirty="0"/>
              <a:t>6/7/23</a:t>
            </a:r>
          </a:p>
          <a:p>
            <a:r>
              <a:rPr lang="en-US" dirty="0"/>
              <a:t>Atlantic Union Conference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40147-A8F3-35EC-BED5-D1A7C2B936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3" t="2245" r="1033" b="9051"/>
          <a:stretch/>
        </p:blipFill>
        <p:spPr>
          <a:xfrm>
            <a:off x="66334" y="153399"/>
            <a:ext cx="9850716" cy="57491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701BA3-7F29-D6F9-EFDC-DF084649DE01}"/>
              </a:ext>
            </a:extLst>
          </p:cNvPr>
          <p:cNvSpPr txBox="1"/>
          <p:nvPr/>
        </p:nvSpPr>
        <p:spPr>
          <a:xfrm>
            <a:off x="2606566" y="497944"/>
            <a:ext cx="926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Power House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770FA3-B361-D652-5564-73907FBA8353}"/>
              </a:ext>
            </a:extLst>
          </p:cNvPr>
          <p:cNvSpPr txBox="1"/>
          <p:nvPr/>
        </p:nvSpPr>
        <p:spPr>
          <a:xfrm>
            <a:off x="2662090" y="918956"/>
            <a:ext cx="11660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Community Services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76D5BE-BE82-FB40-39D2-6C64BDED313B}"/>
              </a:ext>
            </a:extLst>
          </p:cNvPr>
          <p:cNvSpPr txBox="1"/>
          <p:nvPr/>
        </p:nvSpPr>
        <p:spPr>
          <a:xfrm>
            <a:off x="2782605" y="2005862"/>
            <a:ext cx="9249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School of Nursing and Vocational Arts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12966C-F3C9-1716-7815-FD50248346EF}"/>
              </a:ext>
            </a:extLst>
          </p:cNvPr>
          <p:cNvSpPr txBox="1"/>
          <p:nvPr/>
        </p:nvSpPr>
        <p:spPr>
          <a:xfrm>
            <a:off x="2834475" y="4151088"/>
            <a:ext cx="10189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SDA History Museum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D288AD-08E6-22DD-4C62-8EFA53628198}"/>
              </a:ext>
            </a:extLst>
          </p:cNvPr>
          <p:cNvSpPr txBox="1"/>
          <p:nvPr/>
        </p:nvSpPr>
        <p:spPr>
          <a:xfrm>
            <a:off x="412393" y="2779949"/>
            <a:ext cx="7938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Dining Hall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A3B881-AFCE-1A87-DC93-A882E07C7AF7}"/>
              </a:ext>
            </a:extLst>
          </p:cNvPr>
          <p:cNvSpPr txBox="1"/>
          <p:nvPr/>
        </p:nvSpPr>
        <p:spPr>
          <a:xfrm>
            <a:off x="9130602" y="4096939"/>
            <a:ext cx="10502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Agricultural Program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36F6E3-2094-6572-6B08-CD3E1920BB32}"/>
              </a:ext>
            </a:extLst>
          </p:cNvPr>
          <p:cNvSpPr txBox="1"/>
          <p:nvPr/>
        </p:nvSpPr>
        <p:spPr>
          <a:xfrm>
            <a:off x="6259419" y="3564388"/>
            <a:ext cx="9781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Fitness Center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E5590C-15CE-72D4-D93F-B2A5DEE243EE}"/>
              </a:ext>
            </a:extLst>
          </p:cNvPr>
          <p:cNvSpPr txBox="1"/>
          <p:nvPr/>
        </p:nvSpPr>
        <p:spPr>
          <a:xfrm>
            <a:off x="3281351" y="3348177"/>
            <a:ext cx="8387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Founders Hall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453AA2-6940-B089-0E6B-4C671C7D0873}"/>
              </a:ext>
            </a:extLst>
          </p:cNvPr>
          <p:cNvSpPr txBox="1"/>
          <p:nvPr/>
        </p:nvSpPr>
        <p:spPr>
          <a:xfrm>
            <a:off x="4495296" y="2155252"/>
            <a:ext cx="8439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Classroom Building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4D42BF-1586-D122-1F66-DC54AD34F259}"/>
              </a:ext>
            </a:extLst>
          </p:cNvPr>
          <p:cNvSpPr txBox="1"/>
          <p:nvPr/>
        </p:nvSpPr>
        <p:spPr>
          <a:xfrm>
            <a:off x="1827785" y="2310938"/>
            <a:ext cx="8066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35 Orchard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008366-1F63-20B4-49A6-15B1033397F0}"/>
              </a:ext>
            </a:extLst>
          </p:cNvPr>
          <p:cNvSpPr txBox="1"/>
          <p:nvPr/>
        </p:nvSpPr>
        <p:spPr>
          <a:xfrm>
            <a:off x="5785652" y="5055507"/>
            <a:ext cx="11079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Guest Residence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3CA9DB-37AC-FFC4-0C3B-962E44B62E0E}"/>
              </a:ext>
            </a:extLst>
          </p:cNvPr>
          <p:cNvSpPr txBox="1"/>
          <p:nvPr/>
        </p:nvSpPr>
        <p:spPr>
          <a:xfrm>
            <a:off x="3771859" y="4425423"/>
            <a:ext cx="11977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Atlantic Union HQ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F1AAA8-A6FE-E742-E2D3-2D85C68E9978}"/>
              </a:ext>
            </a:extLst>
          </p:cNvPr>
          <p:cNvSpPr txBox="1"/>
          <p:nvPr/>
        </p:nvSpPr>
        <p:spPr>
          <a:xfrm>
            <a:off x="792094" y="4412987"/>
            <a:ext cx="17379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Senior and Student Housing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B1B1BF-4543-C356-3073-07042B7E9E76}"/>
              </a:ext>
            </a:extLst>
          </p:cNvPr>
          <p:cNvSpPr txBox="1"/>
          <p:nvPr/>
        </p:nvSpPr>
        <p:spPr>
          <a:xfrm>
            <a:off x="1021154" y="2313742"/>
            <a:ext cx="8066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25 Orchard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1B847E-9B84-73C6-7935-B1825F5F5841}"/>
              </a:ext>
            </a:extLst>
          </p:cNvPr>
          <p:cNvSpPr txBox="1"/>
          <p:nvPr/>
        </p:nvSpPr>
        <p:spPr>
          <a:xfrm>
            <a:off x="310373" y="3587882"/>
            <a:ext cx="8387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Prescott House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212F54-56FC-3CF1-7681-677F6B825CF6}"/>
              </a:ext>
            </a:extLst>
          </p:cNvPr>
          <p:cNvSpPr txBox="1"/>
          <p:nvPr/>
        </p:nvSpPr>
        <p:spPr>
          <a:xfrm>
            <a:off x="2059012" y="3668870"/>
            <a:ext cx="6431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36 Flagg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C9E234-3F29-E2AE-F154-EA10A3375947}"/>
              </a:ext>
            </a:extLst>
          </p:cNvPr>
          <p:cNvSpPr txBox="1"/>
          <p:nvPr/>
        </p:nvSpPr>
        <p:spPr>
          <a:xfrm>
            <a:off x="2111563" y="4084509"/>
            <a:ext cx="6431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26 Flagg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AC346C-B786-002F-9475-99F620D7936A}"/>
              </a:ext>
            </a:extLst>
          </p:cNvPr>
          <p:cNvSpPr txBox="1"/>
          <p:nvPr/>
        </p:nvSpPr>
        <p:spPr>
          <a:xfrm>
            <a:off x="7233121" y="2841249"/>
            <a:ext cx="9646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Kilbourne House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B342A4-69B3-0B40-D0FE-A7CF9C576B2E}"/>
              </a:ext>
            </a:extLst>
          </p:cNvPr>
          <p:cNvSpPr txBox="1"/>
          <p:nvPr/>
        </p:nvSpPr>
        <p:spPr>
          <a:xfrm>
            <a:off x="3169948" y="5327701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Main Street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EA53ECA-56B4-3C7D-6088-138FE6654251}"/>
              </a:ext>
            </a:extLst>
          </p:cNvPr>
          <p:cNvSpPr txBox="1"/>
          <p:nvPr/>
        </p:nvSpPr>
        <p:spPr>
          <a:xfrm rot="16870616">
            <a:off x="4906664" y="4222807"/>
            <a:ext cx="1426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George Hill Road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7151CC8-760C-42F1-A6B8-C5AA0365CF17}"/>
              </a:ext>
            </a:extLst>
          </p:cNvPr>
          <p:cNvSpPr txBox="1"/>
          <p:nvPr/>
        </p:nvSpPr>
        <p:spPr>
          <a:xfrm rot="16019546">
            <a:off x="-336347" y="3859120"/>
            <a:ext cx="1288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Prescott Street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22D4ED3-7030-AA59-4F23-24C934E3B1D9}"/>
              </a:ext>
            </a:extLst>
          </p:cNvPr>
          <p:cNvSpPr txBox="1"/>
          <p:nvPr/>
        </p:nvSpPr>
        <p:spPr>
          <a:xfrm rot="21253253">
            <a:off x="859211" y="1906532"/>
            <a:ext cx="1276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Orchard Street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2763793-E9EC-BF48-119B-2C408A562944}"/>
              </a:ext>
            </a:extLst>
          </p:cNvPr>
          <p:cNvSpPr txBox="1"/>
          <p:nvPr/>
        </p:nvSpPr>
        <p:spPr>
          <a:xfrm rot="21279970">
            <a:off x="1098526" y="344055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Maple Street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35983B7-0F03-B5B1-66FF-F355237F2543}"/>
              </a:ext>
            </a:extLst>
          </p:cNvPr>
          <p:cNvSpPr txBox="1"/>
          <p:nvPr/>
        </p:nvSpPr>
        <p:spPr>
          <a:xfrm rot="15978009">
            <a:off x="2102070" y="1087590"/>
            <a:ext cx="106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Flagg Street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DA1E5BC-E15B-69D6-F52A-4C7E3CBB2AED}"/>
              </a:ext>
            </a:extLst>
          </p:cNvPr>
          <p:cNvSpPr txBox="1"/>
          <p:nvPr/>
        </p:nvSpPr>
        <p:spPr>
          <a:xfrm>
            <a:off x="6361458" y="40646"/>
            <a:ext cx="3593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Proposed Campus Plan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9A67619-372A-21A0-8C9A-DA8D6FD0C64E}"/>
              </a:ext>
            </a:extLst>
          </p:cNvPr>
          <p:cNvSpPr txBox="1"/>
          <p:nvPr/>
        </p:nvSpPr>
        <p:spPr>
          <a:xfrm>
            <a:off x="2927086" y="1636279"/>
            <a:ext cx="5469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Parking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5510EB5-3330-7406-0C92-EF0A1EFC98CA}"/>
              </a:ext>
            </a:extLst>
          </p:cNvPr>
          <p:cNvSpPr txBox="1"/>
          <p:nvPr/>
        </p:nvSpPr>
        <p:spPr>
          <a:xfrm>
            <a:off x="5675541" y="4573920"/>
            <a:ext cx="5469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Parking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F07EC30-386A-E125-9C7B-E2087B721EDD}"/>
              </a:ext>
            </a:extLst>
          </p:cNvPr>
          <p:cNvSpPr txBox="1"/>
          <p:nvPr/>
        </p:nvSpPr>
        <p:spPr>
          <a:xfrm>
            <a:off x="4619252" y="3601713"/>
            <a:ext cx="5469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Parking</a:t>
            </a:r>
          </a:p>
        </p:txBody>
      </p:sp>
    </p:spTree>
    <p:extLst>
      <p:ext uri="{BB962C8B-B14F-4D97-AF65-F5344CB8AC3E}">
        <p14:creationId xmlns:p14="http://schemas.microsoft.com/office/powerpoint/2010/main" val="3884394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C4E78C-E553-380C-AC20-66889A708BF4}"/>
              </a:ext>
            </a:extLst>
          </p:cNvPr>
          <p:cNvSpPr/>
          <p:nvPr/>
        </p:nvSpPr>
        <p:spPr>
          <a:xfrm>
            <a:off x="846959" y="6015311"/>
            <a:ext cx="8517759" cy="6601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D4EC42-83C1-D3C6-75DB-CFBAB952A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780" y="6015311"/>
            <a:ext cx="526778" cy="5936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6A98E4-7B0B-33B1-9273-DBFF6EC90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" y="6015310"/>
            <a:ext cx="771238" cy="6601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6F615C-3A62-7C8A-1A4B-462E26E00424}"/>
              </a:ext>
            </a:extLst>
          </p:cNvPr>
          <p:cNvSpPr txBox="1"/>
          <p:nvPr/>
        </p:nvSpPr>
        <p:spPr>
          <a:xfrm>
            <a:off x="809297" y="6022428"/>
            <a:ext cx="836479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Seventh-day Adventist Church:  </a:t>
            </a:r>
            <a:r>
              <a:rPr lang="en-US" sz="2000" b="1" i="1" dirty="0"/>
              <a:t>AUC Campus Master Plan Study</a:t>
            </a:r>
            <a:r>
              <a:rPr lang="en-US" b="1" i="1" dirty="0"/>
              <a:t>			</a:t>
            </a:r>
            <a:r>
              <a:rPr lang="en-US" b="1" i="1"/>
              <a:t>        </a:t>
            </a:r>
            <a:r>
              <a:rPr lang="en-US" sz="1200" b="1" i="1"/>
              <a:t>6/7/23</a:t>
            </a:r>
            <a:endParaRPr lang="en-US" sz="1200" b="1" i="1" dirty="0"/>
          </a:p>
          <a:p>
            <a:r>
              <a:rPr lang="en-US" dirty="0"/>
              <a:t>Atlantic Union Conference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7EE229-738F-AB0F-4703-6CA0E51FD10A}"/>
              </a:ext>
            </a:extLst>
          </p:cNvPr>
          <p:cNvSpPr txBox="1"/>
          <p:nvPr/>
        </p:nvSpPr>
        <p:spPr>
          <a:xfrm>
            <a:off x="3453523" y="0"/>
            <a:ext cx="636926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000" b="1" dirty="0"/>
              <a:t>School of Nursing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5- Classrooms for 50 students						6,000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Computer Lab for 75 students					1,200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Faculty and Staff Offices for 10					1,500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3- Simulation Labs with prep and storage				3,300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Reference Library								1,200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Copy Center							          	   600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Conference Room						           	   400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Compressors and gases room                                         	</a:t>
            </a:r>
            <a:r>
              <a:rPr lang="en-US" sz="1600" u="sng" dirty="0"/>
              <a:t>   250</a:t>
            </a:r>
          </a:p>
          <a:p>
            <a:r>
              <a:rPr lang="en-US" dirty="0"/>
              <a:t>										       </a:t>
            </a:r>
            <a:r>
              <a:rPr lang="en-US" sz="1600" b="1" dirty="0"/>
              <a:t>15,450 sf</a:t>
            </a:r>
          </a:p>
          <a:p>
            <a:r>
              <a:rPr lang="en-US" sz="2000" b="1" dirty="0"/>
              <a:t>Vocational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3 - Classrooms for 30 students					3,000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Computer Lab for 40 students					   600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Faculty and Staff Offices for 6						1,000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3- Simulation Labs with prep and storage				3,600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Copy Center									   600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Conference Room                                                                          300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Compressors and gases room						</a:t>
            </a:r>
            <a:r>
              <a:rPr lang="en-US" sz="1600" u="sng" dirty="0"/>
              <a:t>   250</a:t>
            </a:r>
          </a:p>
          <a:p>
            <a:r>
              <a:rPr lang="en-US" dirty="0"/>
              <a:t>										</a:t>
            </a:r>
            <a:r>
              <a:rPr lang="en-US" b="1" dirty="0"/>
              <a:t>        </a:t>
            </a:r>
            <a:r>
              <a:rPr lang="en-US" sz="1600" b="1" dirty="0"/>
              <a:t>9,350 sf</a:t>
            </a:r>
          </a:p>
          <a:p>
            <a:r>
              <a:rPr lang="en-US" sz="1600" dirty="0"/>
              <a:t>Bathrooms, mechanical, lobbies/corridors/stairs, janitor       10,000 sf</a:t>
            </a:r>
          </a:p>
          <a:p>
            <a:endParaRPr lang="en-US" sz="1600" dirty="0"/>
          </a:p>
          <a:p>
            <a:r>
              <a:rPr lang="en-US" sz="1600" dirty="0"/>
              <a:t>Total Approximate SF							        </a:t>
            </a:r>
            <a:r>
              <a:rPr lang="en-US" sz="1600" b="1" dirty="0"/>
              <a:t>34,800 sf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FC14F6-87A9-C914-3912-D99F054C75A5}"/>
              </a:ext>
            </a:extLst>
          </p:cNvPr>
          <p:cNvSpPr txBox="1"/>
          <p:nvPr/>
        </p:nvSpPr>
        <p:spPr>
          <a:xfrm>
            <a:off x="387767" y="370064"/>
            <a:ext cx="502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Phase 1 Program</a:t>
            </a:r>
          </a:p>
        </p:txBody>
      </p:sp>
    </p:spTree>
    <p:extLst>
      <p:ext uri="{BB962C8B-B14F-4D97-AF65-F5344CB8AC3E}">
        <p14:creationId xmlns:p14="http://schemas.microsoft.com/office/powerpoint/2010/main" val="4139913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C4E78C-E553-380C-AC20-66889A708BF4}"/>
              </a:ext>
            </a:extLst>
          </p:cNvPr>
          <p:cNvSpPr/>
          <p:nvPr/>
        </p:nvSpPr>
        <p:spPr>
          <a:xfrm>
            <a:off x="846959" y="6015311"/>
            <a:ext cx="8517759" cy="6601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D4EC42-83C1-D3C6-75DB-CFBAB952A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780" y="6015311"/>
            <a:ext cx="526778" cy="5936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6A98E4-7B0B-33B1-9273-DBFF6EC90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" y="6015310"/>
            <a:ext cx="771238" cy="6601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6F615C-3A62-7C8A-1A4B-462E26E00424}"/>
              </a:ext>
            </a:extLst>
          </p:cNvPr>
          <p:cNvSpPr txBox="1"/>
          <p:nvPr/>
        </p:nvSpPr>
        <p:spPr>
          <a:xfrm>
            <a:off x="809297" y="6022428"/>
            <a:ext cx="836479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Seventh-day Adventist Church:  </a:t>
            </a:r>
            <a:r>
              <a:rPr lang="en-US" sz="2000" b="1" i="1" dirty="0"/>
              <a:t>AUC Campus Master Plan Study</a:t>
            </a:r>
            <a:r>
              <a:rPr lang="en-US" b="1" i="1" dirty="0"/>
              <a:t>			        </a:t>
            </a:r>
            <a:r>
              <a:rPr lang="en-US" sz="1200" b="1" i="1" dirty="0"/>
              <a:t>6/7/23</a:t>
            </a:r>
          </a:p>
          <a:p>
            <a:r>
              <a:rPr lang="en-US" dirty="0"/>
              <a:t>Atlantic Union Conference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94B75-99D1-008B-629B-6A188E1147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" t="9920" r="25482" b="34541"/>
          <a:stretch/>
        </p:blipFill>
        <p:spPr>
          <a:xfrm>
            <a:off x="68291" y="399392"/>
            <a:ext cx="4284065" cy="2511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706BE9-CBC2-24D4-6C68-E1B99B5DF6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" t="8077" r="20900" b="22541"/>
          <a:stretch/>
        </p:blipFill>
        <p:spPr>
          <a:xfrm>
            <a:off x="5193852" y="399393"/>
            <a:ext cx="4077124" cy="29383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2687B3-3407-D744-25BC-8D9045C1BA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3" t="5983" r="12906" b="24267"/>
          <a:stretch/>
        </p:blipFill>
        <p:spPr>
          <a:xfrm>
            <a:off x="709448" y="3187993"/>
            <a:ext cx="3431627" cy="25506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FBDE8A-E86A-130D-922F-BC51026D6F68}"/>
              </a:ext>
            </a:extLst>
          </p:cNvPr>
          <p:cNvSpPr txBox="1"/>
          <p:nvPr/>
        </p:nvSpPr>
        <p:spPr>
          <a:xfrm>
            <a:off x="709448" y="2886895"/>
            <a:ext cx="1472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Basement Floor Plan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63CF1C-CBF4-7D99-6560-C3859B3C76F0}"/>
              </a:ext>
            </a:extLst>
          </p:cNvPr>
          <p:cNvSpPr txBox="1"/>
          <p:nvPr/>
        </p:nvSpPr>
        <p:spPr>
          <a:xfrm>
            <a:off x="5505566" y="2886894"/>
            <a:ext cx="1113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First Floor Plan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ADE104-6CEF-A880-6B6E-C9812AF89D5C}"/>
              </a:ext>
            </a:extLst>
          </p:cNvPr>
          <p:cNvSpPr txBox="1"/>
          <p:nvPr/>
        </p:nvSpPr>
        <p:spPr>
          <a:xfrm>
            <a:off x="709448" y="5714212"/>
            <a:ext cx="130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Second Floor Plan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CEBB3C-1109-F843-B07C-DC068A50208F}"/>
              </a:ext>
            </a:extLst>
          </p:cNvPr>
          <p:cNvSpPr txBox="1"/>
          <p:nvPr/>
        </p:nvSpPr>
        <p:spPr>
          <a:xfrm>
            <a:off x="5193852" y="3799352"/>
            <a:ext cx="442333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Library Building</a:t>
            </a:r>
          </a:p>
          <a:p>
            <a:r>
              <a:rPr lang="en-US" sz="1200" dirty="0"/>
              <a:t>40,260 SF Steel Framed Building with Brick Exterior  Type 2A</a:t>
            </a:r>
          </a:p>
          <a:p>
            <a:r>
              <a:rPr lang="en-US" sz="1200" dirty="0"/>
              <a:t>Two story and full basement</a:t>
            </a:r>
          </a:p>
          <a:p>
            <a:r>
              <a:rPr lang="en-US" sz="1200" dirty="0"/>
              <a:t>Accessible entry and elevator, bathrooms not accessible</a:t>
            </a:r>
          </a:p>
          <a:p>
            <a:r>
              <a:rPr lang="en-US" sz="1200" dirty="0"/>
              <a:t>No sprinkler, FA, power or heat</a:t>
            </a:r>
          </a:p>
          <a:p>
            <a:r>
              <a:rPr lang="en-US" sz="1200" dirty="0"/>
              <a:t>Conforming for height/area for Use Group A3 and B</a:t>
            </a:r>
          </a:p>
          <a:p>
            <a:r>
              <a:rPr lang="en-US" sz="1200" dirty="0"/>
              <a:t>Leaking membrane roof, single glazed windows</a:t>
            </a:r>
          </a:p>
          <a:p>
            <a:r>
              <a:rPr lang="en-US" sz="1200" dirty="0"/>
              <a:t>Condition: Good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22016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C4E78C-E553-380C-AC20-66889A708BF4}"/>
              </a:ext>
            </a:extLst>
          </p:cNvPr>
          <p:cNvSpPr/>
          <p:nvPr/>
        </p:nvSpPr>
        <p:spPr>
          <a:xfrm>
            <a:off x="846959" y="6015311"/>
            <a:ext cx="8517759" cy="6601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D4EC42-83C1-D3C6-75DB-CFBAB952A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780" y="6015311"/>
            <a:ext cx="526778" cy="5936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6A98E4-7B0B-33B1-9273-DBFF6EC90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" y="6015310"/>
            <a:ext cx="771238" cy="6601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6F615C-3A62-7C8A-1A4B-462E26E00424}"/>
              </a:ext>
            </a:extLst>
          </p:cNvPr>
          <p:cNvSpPr txBox="1"/>
          <p:nvPr/>
        </p:nvSpPr>
        <p:spPr>
          <a:xfrm>
            <a:off x="809297" y="6022428"/>
            <a:ext cx="836479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Seventh-day Adventist Church:  </a:t>
            </a:r>
            <a:r>
              <a:rPr lang="en-US" sz="2000" b="1" i="1" dirty="0"/>
              <a:t>AUC Campus Master Plan Study</a:t>
            </a:r>
            <a:r>
              <a:rPr lang="en-US" b="1" i="1" dirty="0"/>
              <a:t>			</a:t>
            </a:r>
            <a:r>
              <a:rPr lang="en-US" b="1" i="1"/>
              <a:t>        </a:t>
            </a:r>
            <a:r>
              <a:rPr lang="en-US" sz="1200" b="1" i="1"/>
              <a:t>6/7/23</a:t>
            </a:r>
            <a:endParaRPr lang="en-US" sz="1200" b="1" i="1" dirty="0"/>
          </a:p>
          <a:p>
            <a:r>
              <a:rPr lang="en-US" dirty="0"/>
              <a:t>Atlantic Union Conference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FC14F6-87A9-C914-3912-D99F054C75A5}"/>
              </a:ext>
            </a:extLst>
          </p:cNvPr>
          <p:cNvSpPr txBox="1"/>
          <p:nvPr/>
        </p:nvSpPr>
        <p:spPr>
          <a:xfrm>
            <a:off x="387767" y="370064"/>
            <a:ext cx="502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Library: Phase 1 Renovations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B15BA9-A9F4-9D8C-DEF3-8330C896E223}"/>
              </a:ext>
            </a:extLst>
          </p:cNvPr>
          <p:cNvSpPr txBox="1"/>
          <p:nvPr/>
        </p:nvSpPr>
        <p:spPr>
          <a:xfrm>
            <a:off x="2254907" y="5495683"/>
            <a:ext cx="50292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Basement – Vocational Arts Program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0AE420-5B81-9490-C850-650FA95D85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20" t="13981" r="1032" b="7092"/>
          <a:stretch/>
        </p:blipFill>
        <p:spPr>
          <a:xfrm>
            <a:off x="125492" y="951247"/>
            <a:ext cx="9669361" cy="44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32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C4E78C-E553-380C-AC20-66889A708BF4}"/>
              </a:ext>
            </a:extLst>
          </p:cNvPr>
          <p:cNvSpPr/>
          <p:nvPr/>
        </p:nvSpPr>
        <p:spPr>
          <a:xfrm>
            <a:off x="846959" y="6015311"/>
            <a:ext cx="8517759" cy="6601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D4EC42-83C1-D3C6-75DB-CFBAB952A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780" y="6015311"/>
            <a:ext cx="526778" cy="5936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6A98E4-7B0B-33B1-9273-DBFF6EC90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" y="6015310"/>
            <a:ext cx="771238" cy="6601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6F615C-3A62-7C8A-1A4B-462E26E00424}"/>
              </a:ext>
            </a:extLst>
          </p:cNvPr>
          <p:cNvSpPr txBox="1"/>
          <p:nvPr/>
        </p:nvSpPr>
        <p:spPr>
          <a:xfrm>
            <a:off x="809297" y="6022428"/>
            <a:ext cx="836479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Seventh-day Adventist Church:  </a:t>
            </a:r>
            <a:r>
              <a:rPr lang="en-US" sz="2000" b="1" i="1" dirty="0"/>
              <a:t>AUC Campus Master Plan Study</a:t>
            </a:r>
            <a:r>
              <a:rPr lang="en-US" b="1" i="1" dirty="0"/>
              <a:t>			</a:t>
            </a:r>
            <a:r>
              <a:rPr lang="en-US" b="1" i="1"/>
              <a:t>        </a:t>
            </a:r>
            <a:r>
              <a:rPr lang="en-US" sz="1200" b="1" i="1"/>
              <a:t>6/7/23</a:t>
            </a:r>
            <a:endParaRPr lang="en-US" sz="1200" b="1" i="1" dirty="0"/>
          </a:p>
          <a:p>
            <a:r>
              <a:rPr lang="en-US" dirty="0"/>
              <a:t>Atlantic Union Conference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7EA528-60AC-9E68-215F-2CBB96C456CB}"/>
              </a:ext>
            </a:extLst>
          </p:cNvPr>
          <p:cNvSpPr txBox="1"/>
          <p:nvPr/>
        </p:nvSpPr>
        <p:spPr>
          <a:xfrm>
            <a:off x="387767" y="370064"/>
            <a:ext cx="502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Library: Phase 1 Renovations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4ED881-44B7-248D-3B07-FB50AB831AF9}"/>
              </a:ext>
            </a:extLst>
          </p:cNvPr>
          <p:cNvSpPr txBox="1"/>
          <p:nvPr/>
        </p:nvSpPr>
        <p:spPr>
          <a:xfrm>
            <a:off x="1334814" y="5495683"/>
            <a:ext cx="628562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   First Floor – Vocational Arts &amp; Nursing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727895-1477-490A-9A2C-BA5B8DA273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56" t="3800" r="3344" b="17414"/>
          <a:stretch/>
        </p:blipFill>
        <p:spPr>
          <a:xfrm>
            <a:off x="75721" y="805568"/>
            <a:ext cx="9733695" cy="470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96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C4E78C-E553-380C-AC20-66889A708BF4}"/>
              </a:ext>
            </a:extLst>
          </p:cNvPr>
          <p:cNvSpPr/>
          <p:nvPr/>
        </p:nvSpPr>
        <p:spPr>
          <a:xfrm>
            <a:off x="846959" y="6015311"/>
            <a:ext cx="8517759" cy="6601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D4EC42-83C1-D3C6-75DB-CFBAB952A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780" y="6015311"/>
            <a:ext cx="526778" cy="5936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6A98E4-7B0B-33B1-9273-DBFF6EC90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" y="6015310"/>
            <a:ext cx="771238" cy="6601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6F615C-3A62-7C8A-1A4B-462E26E00424}"/>
              </a:ext>
            </a:extLst>
          </p:cNvPr>
          <p:cNvSpPr txBox="1"/>
          <p:nvPr/>
        </p:nvSpPr>
        <p:spPr>
          <a:xfrm>
            <a:off x="809297" y="6022428"/>
            <a:ext cx="836479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Seventh-day Adventist Church:  </a:t>
            </a:r>
            <a:r>
              <a:rPr lang="en-US" sz="2000" b="1" i="1" dirty="0"/>
              <a:t>AUC Campus Master Plan Study</a:t>
            </a:r>
            <a:r>
              <a:rPr lang="en-US" b="1" i="1" dirty="0"/>
              <a:t>			</a:t>
            </a:r>
            <a:r>
              <a:rPr lang="en-US" b="1" i="1"/>
              <a:t>        </a:t>
            </a:r>
            <a:r>
              <a:rPr lang="en-US" sz="1200" b="1" i="1"/>
              <a:t>6/7/23</a:t>
            </a:r>
            <a:endParaRPr lang="en-US" sz="1200" b="1" i="1" dirty="0"/>
          </a:p>
          <a:p>
            <a:r>
              <a:rPr lang="en-US" dirty="0"/>
              <a:t>Atlantic Union Conference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ECCF53-2BE0-6E0D-454C-970CA089E122}"/>
              </a:ext>
            </a:extLst>
          </p:cNvPr>
          <p:cNvSpPr txBox="1"/>
          <p:nvPr/>
        </p:nvSpPr>
        <p:spPr>
          <a:xfrm>
            <a:off x="387767" y="370064"/>
            <a:ext cx="502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Library: Phase 1 Renovations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8BC381-A77C-448A-EE2B-7789733C7C48}"/>
              </a:ext>
            </a:extLst>
          </p:cNvPr>
          <p:cNvSpPr txBox="1"/>
          <p:nvPr/>
        </p:nvSpPr>
        <p:spPr>
          <a:xfrm>
            <a:off x="2423073" y="5482382"/>
            <a:ext cx="50292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Second Floor– Nursing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CB62F2-3320-772F-D268-628348D01F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28" t="4252" r="8174" b="6791"/>
          <a:stretch/>
        </p:blipFill>
        <p:spPr>
          <a:xfrm>
            <a:off x="809297" y="831729"/>
            <a:ext cx="6379779" cy="476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07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C4E78C-E553-380C-AC20-66889A708BF4}"/>
              </a:ext>
            </a:extLst>
          </p:cNvPr>
          <p:cNvSpPr/>
          <p:nvPr/>
        </p:nvSpPr>
        <p:spPr>
          <a:xfrm>
            <a:off x="846959" y="6015311"/>
            <a:ext cx="8517759" cy="6601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D4EC42-83C1-D3C6-75DB-CFBAB952A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780" y="6015311"/>
            <a:ext cx="526778" cy="5936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6A98E4-7B0B-33B1-9273-DBFF6EC90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" y="6015310"/>
            <a:ext cx="771238" cy="6601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6F615C-3A62-7C8A-1A4B-462E26E00424}"/>
              </a:ext>
            </a:extLst>
          </p:cNvPr>
          <p:cNvSpPr txBox="1"/>
          <p:nvPr/>
        </p:nvSpPr>
        <p:spPr>
          <a:xfrm>
            <a:off x="809297" y="6022428"/>
            <a:ext cx="836479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Seventh-day Adventist Church:  </a:t>
            </a:r>
            <a:r>
              <a:rPr lang="en-US" sz="2000" b="1" i="1" dirty="0"/>
              <a:t>AUC Campus Master Plan Study</a:t>
            </a:r>
            <a:r>
              <a:rPr lang="en-US" b="1" i="1" dirty="0"/>
              <a:t>			        </a:t>
            </a:r>
            <a:r>
              <a:rPr lang="en-US" sz="1200" b="1" i="1" dirty="0"/>
              <a:t>6/7/23</a:t>
            </a:r>
          </a:p>
          <a:p>
            <a:r>
              <a:rPr lang="en-US" dirty="0"/>
              <a:t>Atlantic Union Conference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866B0B-E559-C20C-6BD1-86DC87AA9D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47" t="28336" r="56446" b="50000"/>
          <a:stretch/>
        </p:blipFill>
        <p:spPr>
          <a:xfrm>
            <a:off x="604912" y="143381"/>
            <a:ext cx="1093695" cy="14461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099B76-FC38-DF01-50EA-EAC22E3962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03" t="27439" r="8745" b="14455"/>
          <a:stretch/>
        </p:blipFill>
        <p:spPr>
          <a:xfrm>
            <a:off x="461340" y="1659863"/>
            <a:ext cx="6573101" cy="41039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393452-3A99-36C4-3928-B21AE32D5D3D}"/>
              </a:ext>
            </a:extLst>
          </p:cNvPr>
          <p:cNvSpPr txBox="1"/>
          <p:nvPr/>
        </p:nvSpPr>
        <p:spPr>
          <a:xfrm>
            <a:off x="461340" y="5695667"/>
            <a:ext cx="1148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First Floor Plan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03B5E7-69AC-0739-F71B-B6A5B9CE7C7C}"/>
              </a:ext>
            </a:extLst>
          </p:cNvPr>
          <p:cNvSpPr txBox="1"/>
          <p:nvPr/>
        </p:nvSpPr>
        <p:spPr>
          <a:xfrm>
            <a:off x="513474" y="1596665"/>
            <a:ext cx="1185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Basement Plan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FFB720-18C6-B45B-3BAF-7F1BB3534B5B}"/>
              </a:ext>
            </a:extLst>
          </p:cNvPr>
          <p:cNvSpPr txBox="1"/>
          <p:nvPr/>
        </p:nvSpPr>
        <p:spPr>
          <a:xfrm>
            <a:off x="7237945" y="4054829"/>
            <a:ext cx="32180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Dining Hall</a:t>
            </a:r>
          </a:p>
          <a:p>
            <a:r>
              <a:rPr lang="en-US" sz="1200" dirty="0"/>
              <a:t>18,335 SF  Steel frame Building   Type 2B</a:t>
            </a:r>
          </a:p>
          <a:p>
            <a:r>
              <a:rPr lang="en-US" sz="1200" dirty="0"/>
              <a:t>Single story with partial basement</a:t>
            </a:r>
          </a:p>
          <a:p>
            <a:r>
              <a:rPr lang="en-US" sz="1200" dirty="0"/>
              <a:t>Fully accessible</a:t>
            </a:r>
          </a:p>
          <a:p>
            <a:r>
              <a:rPr lang="en-US" sz="1200" dirty="0"/>
              <a:t>No sprinkler, power or heat</a:t>
            </a:r>
          </a:p>
          <a:p>
            <a:r>
              <a:rPr lang="en-US" sz="1200" dirty="0"/>
              <a:t>Kitchen equipment has been removed</a:t>
            </a:r>
          </a:p>
          <a:p>
            <a:r>
              <a:rPr lang="en-US" sz="1200" dirty="0"/>
              <a:t>Adequate egress</a:t>
            </a:r>
          </a:p>
          <a:p>
            <a:r>
              <a:rPr lang="en-US" sz="1200" dirty="0"/>
              <a:t>Condition:  Good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6758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191D22C58D2943BA70C1AD2073A374" ma:contentTypeVersion="12" ma:contentTypeDescription="Create a new document." ma:contentTypeScope="" ma:versionID="015e893562e7b74765fdbffd25ad0435">
  <xsd:schema xmlns:xsd="http://www.w3.org/2001/XMLSchema" xmlns:xs="http://www.w3.org/2001/XMLSchema" xmlns:p="http://schemas.microsoft.com/office/2006/metadata/properties" xmlns:ns2="37d4bdfc-bd4d-412b-b79d-c2de71d2e2ee" xmlns:ns3="608bef4b-aaad-4df2-b7f2-150daf4c2a53" targetNamespace="http://schemas.microsoft.com/office/2006/metadata/properties" ma:root="true" ma:fieldsID="5fbc72de3319d39ff80644b3ae960d24" ns2:_="" ns3:_="">
    <xsd:import namespace="37d4bdfc-bd4d-412b-b79d-c2de71d2e2ee"/>
    <xsd:import namespace="608bef4b-aaad-4df2-b7f2-150daf4c2a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d4bdfc-bd4d-412b-b79d-c2de71d2e2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f9a9a74-3eb5-497a-8118-9354747cfc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bef4b-aaad-4df2-b7f2-150daf4c2a5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f09cf066-a82d-4374-a5ab-57718464012f}" ma:internalName="TaxCatchAll" ma:showField="CatchAllData" ma:web="608bef4b-aaad-4df2-b7f2-150daf4c2a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8bef4b-aaad-4df2-b7f2-150daf4c2a53" xsi:nil="true"/>
    <lcf76f155ced4ddcb4097134ff3c332f xmlns="37d4bdfc-bd4d-412b-b79d-c2de71d2e2e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699F9F-490C-4EA8-AD9F-41493EE011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9C3B2B-3369-4686-8EEE-E13B356843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d4bdfc-bd4d-412b-b79d-c2de71d2e2ee"/>
    <ds:schemaRef ds:uri="608bef4b-aaad-4df2-b7f2-150daf4c2a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B95ABE-595B-4025-A1E8-9C950E1F8D4B}">
  <ds:schemaRefs>
    <ds:schemaRef ds:uri="http://schemas.microsoft.com/office/2006/metadata/properties"/>
    <ds:schemaRef ds:uri="http://schemas.microsoft.com/office/infopath/2007/PartnerControls"/>
    <ds:schemaRef ds:uri="608bef4b-aaad-4df2-b7f2-150daf4c2a53"/>
    <ds:schemaRef ds:uri="37d4bdfc-bd4d-412b-b79d-c2de71d2e2e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2287</TotalTime>
  <Words>744</Words>
  <Application>Microsoft Office PowerPoint</Application>
  <PresentationFormat>Custom</PresentationFormat>
  <Paragraphs>165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Peterman</dc:creator>
  <cp:lastModifiedBy>Brian Keating</cp:lastModifiedBy>
  <cp:revision>29</cp:revision>
  <dcterms:created xsi:type="dcterms:W3CDTF">2023-04-20T20:38:17Z</dcterms:created>
  <dcterms:modified xsi:type="dcterms:W3CDTF">2023-11-22T19:20:19Z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0x01010044191D22C58D2943BA70C1AD2073A374</vt:lpwstr>
  </property>
</Properties>
</file>